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6" r:id="rId11"/>
  </p:sldIdLst>
  <p:sldSz cx="18288000" cy="10287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512"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sv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sv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4009852" y="0"/>
            <a:ext cx="10268296" cy="10287000"/>
          </a:xfrm>
          <a:custGeom>
            <a:avLst/>
            <a:gdLst/>
            <a:ahLst/>
            <a:cxnLst/>
            <a:rect l="l" t="t" r="r" b="b"/>
            <a:pathLst>
              <a:path w="10268296" h="10287000">
                <a:moveTo>
                  <a:pt x="0" y="0"/>
                </a:moveTo>
                <a:lnTo>
                  <a:pt x="10268296" y="0"/>
                </a:lnTo>
                <a:lnTo>
                  <a:pt x="10268296"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0005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745589" y="3600983"/>
            <a:ext cx="15513711" cy="3313257"/>
          </a:xfrm>
          <a:prstGeom prst="rect">
            <a:avLst/>
          </a:prstGeom>
        </p:spPr>
        <p:txBody>
          <a:bodyPr lIns="0" tIns="0" rIns="0" bIns="0" rtlCol="0" anchor="t">
            <a:spAutoFit/>
          </a:bodyPr>
          <a:lstStyle/>
          <a:p>
            <a:pPr algn="ctr" rtl="1">
              <a:lnSpc>
                <a:spcPts val="8534"/>
              </a:lnSpc>
            </a:pPr>
            <a:r>
              <a:rPr lang="en-US" sz="7112">
                <a:solidFill>
                  <a:srgbClr val="FFFFFF"/>
                </a:solidFill>
                <a:latin typeface="Madani Arabic"/>
                <a:ea typeface="Madani Arabic"/>
                <a:cs typeface="Madani Arabic"/>
                <a:sym typeface="Madani Arabic"/>
              </a:rPr>
              <a:t>EduSwap</a:t>
            </a:r>
            <a:r>
              <a:rPr lang="ar-EG" sz="7112">
                <a:solidFill>
                  <a:srgbClr val="FFFFFF"/>
                </a:solidFill>
                <a:latin typeface="Madani Arabic"/>
                <a:ea typeface="Madani Arabic"/>
                <a:cs typeface="Madani Arabic"/>
                <a:sym typeface="Madani Arabic"/>
                <a:rtl/>
              </a:rPr>
              <a:t> </a:t>
            </a:r>
          </a:p>
          <a:p>
            <a:pPr algn="ctr" rtl="1">
              <a:lnSpc>
                <a:spcPts val="8534"/>
              </a:lnSpc>
            </a:pPr>
            <a:r>
              <a:rPr lang="ar-EG" sz="7112">
                <a:solidFill>
                  <a:srgbClr val="FFFFFF"/>
                </a:solidFill>
                <a:latin typeface="Madani Arabic"/>
                <a:ea typeface="Madani Arabic"/>
                <a:cs typeface="Madani Arabic"/>
                <a:sym typeface="Madani Arabic"/>
                <a:rtl/>
              </a:rPr>
              <a:t> منصة إلكترونية لتسهيل بيع واستبدال الكتب والأدوات الدراسية</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595764" y="-3705394"/>
            <a:ext cx="8685150" cy="17031671"/>
            <a:chOff x="0" y="0"/>
            <a:chExt cx="625058" cy="1225746"/>
          </a:xfrm>
        </p:grpSpPr>
        <p:sp>
          <p:nvSpPr>
            <p:cNvPr id="3" name="Freeform 3"/>
            <p:cNvSpPr/>
            <p:nvPr/>
          </p:nvSpPr>
          <p:spPr>
            <a:xfrm>
              <a:off x="0" y="0"/>
              <a:ext cx="625058" cy="1225746"/>
            </a:xfrm>
            <a:custGeom>
              <a:avLst/>
              <a:gdLst/>
              <a:ahLst/>
              <a:cxnLst/>
              <a:rect l="l" t="t" r="r" b="b"/>
              <a:pathLst>
                <a:path w="625058" h="1225746">
                  <a:moveTo>
                    <a:pt x="208465" y="19070"/>
                  </a:moveTo>
                  <a:cubicBezTo>
                    <a:pt x="240407" y="7556"/>
                    <a:pt x="276942" y="0"/>
                    <a:pt x="312697" y="0"/>
                  </a:cubicBezTo>
                  <a:cubicBezTo>
                    <a:pt x="348454" y="0"/>
                    <a:pt x="382861" y="6476"/>
                    <a:pt x="414569" y="17990"/>
                  </a:cubicBezTo>
                  <a:cubicBezTo>
                    <a:pt x="415244" y="18350"/>
                    <a:pt x="415918" y="18350"/>
                    <a:pt x="416593" y="18710"/>
                  </a:cubicBezTo>
                  <a:cubicBezTo>
                    <a:pt x="535668" y="64765"/>
                    <a:pt x="623372" y="186379"/>
                    <a:pt x="625058" y="337675"/>
                  </a:cubicBezTo>
                  <a:lnTo>
                    <a:pt x="625058" y="1153320"/>
                  </a:lnTo>
                  <a:cubicBezTo>
                    <a:pt x="625058" y="1172528"/>
                    <a:pt x="617427" y="1190950"/>
                    <a:pt x="603845" y="1204532"/>
                  </a:cubicBezTo>
                  <a:cubicBezTo>
                    <a:pt x="590262" y="1218115"/>
                    <a:pt x="571841" y="1225746"/>
                    <a:pt x="552632" y="1225746"/>
                  </a:cubicBezTo>
                  <a:lnTo>
                    <a:pt x="72426" y="1225746"/>
                  </a:lnTo>
                  <a:cubicBezTo>
                    <a:pt x="32426" y="1225746"/>
                    <a:pt x="0" y="1193319"/>
                    <a:pt x="0" y="1153320"/>
                  </a:cubicBezTo>
                  <a:lnTo>
                    <a:pt x="0" y="338334"/>
                  </a:lnTo>
                  <a:cubicBezTo>
                    <a:pt x="1687" y="185660"/>
                    <a:pt x="88041" y="64045"/>
                    <a:pt x="208465" y="19070"/>
                  </a:cubicBezTo>
                  <a:lnTo>
                    <a:pt x="208465" y="19070"/>
                  </a:lnTo>
                  <a:close/>
                </a:path>
              </a:pathLst>
            </a:custGeom>
            <a:gradFill rotWithShape="1">
              <a:gsLst>
                <a:gs pos="0">
                  <a:srgbClr val="000000">
                    <a:alpha val="100000"/>
                  </a:srgbClr>
                </a:gs>
                <a:gs pos="100000">
                  <a:srgbClr val="3533CD">
                    <a:alpha val="100000"/>
                  </a:srgbClr>
                </a:gs>
              </a:gsLst>
              <a:lin ang="0"/>
            </a:gradFill>
            <a:ln w="12700" cap="rnd">
              <a:solidFill>
                <a:srgbClr val="000000"/>
              </a:solidFill>
              <a:prstDash val="solid"/>
              <a:round/>
            </a:ln>
          </p:spPr>
        </p:sp>
      </p:grpSp>
      <p:grpSp>
        <p:nvGrpSpPr>
          <p:cNvPr id="4" name="Group 4"/>
          <p:cNvGrpSpPr/>
          <p:nvPr/>
        </p:nvGrpSpPr>
        <p:grpSpPr>
          <a:xfrm>
            <a:off x="8055212" y="-9116943"/>
            <a:ext cx="8685150" cy="17031671"/>
            <a:chOff x="0" y="0"/>
            <a:chExt cx="625058" cy="1225746"/>
          </a:xfrm>
        </p:grpSpPr>
        <p:sp>
          <p:nvSpPr>
            <p:cNvPr id="5" name="Freeform 5"/>
            <p:cNvSpPr/>
            <p:nvPr/>
          </p:nvSpPr>
          <p:spPr>
            <a:xfrm>
              <a:off x="0" y="0"/>
              <a:ext cx="625058" cy="1225746"/>
            </a:xfrm>
            <a:custGeom>
              <a:avLst/>
              <a:gdLst/>
              <a:ahLst/>
              <a:cxnLst/>
              <a:rect l="l" t="t" r="r" b="b"/>
              <a:pathLst>
                <a:path w="625058" h="1225746">
                  <a:moveTo>
                    <a:pt x="208465" y="19070"/>
                  </a:moveTo>
                  <a:cubicBezTo>
                    <a:pt x="240407" y="7556"/>
                    <a:pt x="276942" y="0"/>
                    <a:pt x="312697" y="0"/>
                  </a:cubicBezTo>
                  <a:cubicBezTo>
                    <a:pt x="348454" y="0"/>
                    <a:pt x="382861" y="6476"/>
                    <a:pt x="414569" y="17990"/>
                  </a:cubicBezTo>
                  <a:cubicBezTo>
                    <a:pt x="415244" y="18350"/>
                    <a:pt x="415918" y="18350"/>
                    <a:pt x="416593" y="18710"/>
                  </a:cubicBezTo>
                  <a:cubicBezTo>
                    <a:pt x="535668" y="64765"/>
                    <a:pt x="623372" y="186379"/>
                    <a:pt x="625058" y="337675"/>
                  </a:cubicBezTo>
                  <a:lnTo>
                    <a:pt x="625058" y="1153320"/>
                  </a:lnTo>
                  <a:cubicBezTo>
                    <a:pt x="625058" y="1172528"/>
                    <a:pt x="617427" y="1190950"/>
                    <a:pt x="603845" y="1204532"/>
                  </a:cubicBezTo>
                  <a:cubicBezTo>
                    <a:pt x="590262" y="1218115"/>
                    <a:pt x="571841" y="1225746"/>
                    <a:pt x="552632" y="1225746"/>
                  </a:cubicBezTo>
                  <a:lnTo>
                    <a:pt x="72426" y="1225746"/>
                  </a:lnTo>
                  <a:cubicBezTo>
                    <a:pt x="32426" y="1225746"/>
                    <a:pt x="0" y="1193319"/>
                    <a:pt x="0" y="1153320"/>
                  </a:cubicBezTo>
                  <a:lnTo>
                    <a:pt x="0" y="338334"/>
                  </a:lnTo>
                  <a:cubicBezTo>
                    <a:pt x="1687" y="185660"/>
                    <a:pt x="88041" y="64045"/>
                    <a:pt x="208465" y="19070"/>
                  </a:cubicBezTo>
                  <a:lnTo>
                    <a:pt x="208465" y="19070"/>
                  </a:lnTo>
                  <a:close/>
                </a:path>
              </a:pathLst>
            </a:custGeom>
            <a:gradFill rotWithShape="1">
              <a:gsLst>
                <a:gs pos="0">
                  <a:srgbClr val="000000">
                    <a:alpha val="39000"/>
                  </a:srgbClr>
                </a:gs>
                <a:gs pos="100000">
                  <a:srgbClr val="3533CD">
                    <a:alpha val="39000"/>
                  </a:srgbClr>
                </a:gs>
              </a:gsLst>
              <a:lin ang="0"/>
            </a:gradFill>
            <a:ln w="12700" cap="rnd">
              <a:solidFill>
                <a:srgbClr val="000000"/>
              </a:solidFill>
              <a:prstDash val="solid"/>
              <a:round/>
            </a:ln>
          </p:spPr>
        </p:sp>
      </p:grpSp>
      <p:sp>
        <p:nvSpPr>
          <p:cNvPr id="6" name="TextBox 6"/>
          <p:cNvSpPr txBox="1"/>
          <p:nvPr/>
        </p:nvSpPr>
        <p:spPr>
          <a:xfrm>
            <a:off x="6174711" y="3267682"/>
            <a:ext cx="5919828" cy="2989635"/>
          </a:xfrm>
          <a:prstGeom prst="rect">
            <a:avLst/>
          </a:prstGeom>
        </p:spPr>
        <p:txBody>
          <a:bodyPr lIns="0" tIns="0" rIns="0" bIns="0" rtlCol="0" anchor="t">
            <a:spAutoFit/>
          </a:bodyPr>
          <a:lstStyle/>
          <a:p>
            <a:pPr algn="r" rtl="1">
              <a:lnSpc>
                <a:spcPts val="20540"/>
              </a:lnSpc>
            </a:pPr>
            <a:r>
              <a:rPr lang="ar-EG" sz="14672" b="1">
                <a:solidFill>
                  <a:srgbClr val="FFFFFF"/>
                </a:solidFill>
                <a:latin typeface="29LT Bukra Semi Wide Bold"/>
                <a:ea typeface="29LT Bukra Semi Wide Bold"/>
                <a:cs typeface="29LT Bukra Semi Wide Bold"/>
                <a:sym typeface="29LT Bukra Semi Wide Bold"/>
                <a:rtl/>
              </a:rPr>
              <a:t>شكراً</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45772"/>
            <a:ext cx="2866430" cy="10287000"/>
            <a:chOff x="0" y="0"/>
            <a:chExt cx="754944" cy="2709333"/>
          </a:xfrm>
        </p:grpSpPr>
        <p:sp>
          <p:nvSpPr>
            <p:cNvPr id="3" name="Freeform 3"/>
            <p:cNvSpPr/>
            <p:nvPr/>
          </p:nvSpPr>
          <p:spPr>
            <a:xfrm>
              <a:off x="0" y="0"/>
              <a:ext cx="754944" cy="2709333"/>
            </a:xfrm>
            <a:custGeom>
              <a:avLst/>
              <a:gdLst/>
              <a:ahLst/>
              <a:cxnLst/>
              <a:rect l="l" t="t" r="r" b="b"/>
              <a:pathLst>
                <a:path w="754944" h="2709333">
                  <a:moveTo>
                    <a:pt x="0" y="0"/>
                  </a:moveTo>
                  <a:lnTo>
                    <a:pt x="754944" y="0"/>
                  </a:lnTo>
                  <a:lnTo>
                    <a:pt x="754944" y="2709333"/>
                  </a:lnTo>
                  <a:lnTo>
                    <a:pt x="0" y="2709333"/>
                  </a:lnTo>
                  <a:close/>
                </a:path>
              </a:pathLst>
            </a:custGeom>
            <a:gradFill rotWithShape="1">
              <a:gsLst>
                <a:gs pos="0">
                  <a:srgbClr val="203B8C">
                    <a:alpha val="100000"/>
                  </a:srgbClr>
                </a:gs>
                <a:gs pos="100000">
                  <a:srgbClr val="155CA3">
                    <a:alpha val="100000"/>
                  </a:srgbClr>
                </a:gs>
              </a:gsLst>
              <a:lin ang="5400000"/>
            </a:gradFill>
          </p:spPr>
        </p:sp>
        <p:sp>
          <p:nvSpPr>
            <p:cNvPr id="4" name="TextBox 4"/>
            <p:cNvSpPr txBox="1"/>
            <p:nvPr/>
          </p:nvSpPr>
          <p:spPr>
            <a:xfrm>
              <a:off x="0" y="-57150"/>
              <a:ext cx="754944" cy="2766483"/>
            </a:xfrm>
            <a:prstGeom prst="rect">
              <a:avLst/>
            </a:prstGeom>
          </p:spPr>
          <p:txBody>
            <a:bodyPr lIns="50800" tIns="50800" rIns="50800" bIns="50800" rtlCol="0" anchor="ctr"/>
            <a:lstStyle/>
            <a:p>
              <a:pPr algn="ctr">
                <a:lnSpc>
                  <a:spcPts val="3120"/>
                </a:lnSpc>
              </a:pPr>
              <a:endParaRPr/>
            </a:p>
          </p:txBody>
        </p:sp>
      </p:grpSp>
      <p:grpSp>
        <p:nvGrpSpPr>
          <p:cNvPr id="5" name="Group 5"/>
          <p:cNvGrpSpPr/>
          <p:nvPr/>
        </p:nvGrpSpPr>
        <p:grpSpPr>
          <a:xfrm>
            <a:off x="17285327" y="-45772"/>
            <a:ext cx="1899818" cy="10287000"/>
            <a:chOff x="0" y="0"/>
            <a:chExt cx="500364" cy="2709333"/>
          </a:xfrm>
        </p:grpSpPr>
        <p:sp>
          <p:nvSpPr>
            <p:cNvPr id="6" name="Freeform 6"/>
            <p:cNvSpPr/>
            <p:nvPr/>
          </p:nvSpPr>
          <p:spPr>
            <a:xfrm>
              <a:off x="0" y="0"/>
              <a:ext cx="500364" cy="2709333"/>
            </a:xfrm>
            <a:custGeom>
              <a:avLst/>
              <a:gdLst/>
              <a:ahLst/>
              <a:cxnLst/>
              <a:rect l="l" t="t" r="r" b="b"/>
              <a:pathLst>
                <a:path w="500364" h="2709333">
                  <a:moveTo>
                    <a:pt x="0" y="0"/>
                  </a:moveTo>
                  <a:lnTo>
                    <a:pt x="500364" y="0"/>
                  </a:lnTo>
                  <a:lnTo>
                    <a:pt x="500364" y="2709333"/>
                  </a:lnTo>
                  <a:lnTo>
                    <a:pt x="0" y="2709333"/>
                  </a:lnTo>
                  <a:close/>
                </a:path>
              </a:pathLst>
            </a:custGeom>
            <a:gradFill rotWithShape="1">
              <a:gsLst>
                <a:gs pos="0">
                  <a:srgbClr val="203B8C">
                    <a:alpha val="100000"/>
                  </a:srgbClr>
                </a:gs>
                <a:gs pos="100000">
                  <a:srgbClr val="155CA3">
                    <a:alpha val="100000"/>
                  </a:srgbClr>
                </a:gs>
              </a:gsLst>
              <a:lin ang="5400000"/>
            </a:gradFill>
          </p:spPr>
        </p:sp>
        <p:sp>
          <p:nvSpPr>
            <p:cNvPr id="7" name="TextBox 7"/>
            <p:cNvSpPr txBox="1"/>
            <p:nvPr/>
          </p:nvSpPr>
          <p:spPr>
            <a:xfrm>
              <a:off x="0" y="-57150"/>
              <a:ext cx="500364" cy="2766483"/>
            </a:xfrm>
            <a:prstGeom prst="rect">
              <a:avLst/>
            </a:prstGeom>
          </p:spPr>
          <p:txBody>
            <a:bodyPr lIns="50800" tIns="50800" rIns="50800" bIns="50800" rtlCol="0" anchor="ctr"/>
            <a:lstStyle/>
            <a:p>
              <a:pPr algn="ctr">
                <a:lnSpc>
                  <a:spcPts val="3120"/>
                </a:lnSpc>
              </a:pPr>
              <a:endParaRPr/>
            </a:p>
          </p:txBody>
        </p:sp>
      </p:grpSp>
      <p:grpSp>
        <p:nvGrpSpPr>
          <p:cNvPr id="8" name="Group 8"/>
          <p:cNvGrpSpPr/>
          <p:nvPr/>
        </p:nvGrpSpPr>
        <p:grpSpPr>
          <a:xfrm>
            <a:off x="652614" y="-576502"/>
            <a:ext cx="9868244" cy="10863502"/>
            <a:chOff x="0" y="0"/>
            <a:chExt cx="782164" cy="861049"/>
          </a:xfrm>
        </p:grpSpPr>
        <p:sp>
          <p:nvSpPr>
            <p:cNvPr id="9" name="Freeform 9"/>
            <p:cNvSpPr/>
            <p:nvPr/>
          </p:nvSpPr>
          <p:spPr>
            <a:xfrm>
              <a:off x="0" y="0"/>
              <a:ext cx="782164" cy="861049"/>
            </a:xfrm>
            <a:custGeom>
              <a:avLst/>
              <a:gdLst/>
              <a:ahLst/>
              <a:cxnLst/>
              <a:rect l="l" t="t" r="r" b="b"/>
              <a:pathLst>
                <a:path w="782164" h="861049">
                  <a:moveTo>
                    <a:pt x="0" y="0"/>
                  </a:moveTo>
                  <a:lnTo>
                    <a:pt x="782164" y="0"/>
                  </a:lnTo>
                  <a:lnTo>
                    <a:pt x="782164" y="861049"/>
                  </a:lnTo>
                  <a:lnTo>
                    <a:pt x="0" y="861049"/>
                  </a:lnTo>
                  <a:close/>
                </a:path>
              </a:pathLst>
            </a:custGeom>
            <a:blipFill>
              <a:blip r:embed="rId2"/>
              <a:stretch>
                <a:fillRect l="-5042" r="-5042"/>
              </a:stretch>
            </a:blipFill>
          </p:spPr>
        </p:sp>
      </p:grpSp>
      <p:sp>
        <p:nvSpPr>
          <p:cNvPr id="10" name="Freeform 10"/>
          <p:cNvSpPr/>
          <p:nvPr/>
        </p:nvSpPr>
        <p:spPr>
          <a:xfrm>
            <a:off x="8504292" y="7800878"/>
            <a:ext cx="8781035" cy="9231580"/>
          </a:xfrm>
          <a:custGeom>
            <a:avLst/>
            <a:gdLst/>
            <a:ahLst/>
            <a:cxnLst/>
            <a:rect l="l" t="t" r="r" b="b"/>
            <a:pathLst>
              <a:path w="8781035" h="9231580">
                <a:moveTo>
                  <a:pt x="0" y="0"/>
                </a:moveTo>
                <a:lnTo>
                  <a:pt x="8781035" y="0"/>
                </a:lnTo>
                <a:lnTo>
                  <a:pt x="8781035" y="9231580"/>
                </a:lnTo>
                <a:lnTo>
                  <a:pt x="0" y="9231580"/>
                </a:lnTo>
                <a:lnTo>
                  <a:pt x="0" y="0"/>
                </a:lnTo>
                <a:close/>
              </a:path>
            </a:pathLst>
          </a:custGeom>
          <a:blipFill>
            <a:blip r:embed="rId3">
              <a:extLst>
                <a:ext uri="{96DAC541-7B7A-43D3-8B79-37D633B846F1}">
                  <asvg:svgBlip xmlns:asvg="http://schemas.microsoft.com/office/drawing/2016/SVG/main" r:embed="rId4"/>
                </a:ext>
              </a:extLst>
            </a:blip>
            <a:stretch>
              <a:fillRect r="-5130"/>
            </a:stretch>
          </a:blipFill>
        </p:spPr>
      </p:sp>
      <p:sp>
        <p:nvSpPr>
          <p:cNvPr id="11" name="Freeform 11"/>
          <p:cNvSpPr/>
          <p:nvPr/>
        </p:nvSpPr>
        <p:spPr>
          <a:xfrm>
            <a:off x="8039715" y="-6941478"/>
            <a:ext cx="9245612" cy="9719994"/>
          </a:xfrm>
          <a:custGeom>
            <a:avLst/>
            <a:gdLst/>
            <a:ahLst/>
            <a:cxnLst/>
            <a:rect l="l" t="t" r="r" b="b"/>
            <a:pathLst>
              <a:path w="9245612" h="9719994">
                <a:moveTo>
                  <a:pt x="0" y="0"/>
                </a:moveTo>
                <a:lnTo>
                  <a:pt x="9245612" y="0"/>
                </a:lnTo>
                <a:lnTo>
                  <a:pt x="9245612" y="9719994"/>
                </a:lnTo>
                <a:lnTo>
                  <a:pt x="0" y="9719994"/>
                </a:lnTo>
                <a:lnTo>
                  <a:pt x="0" y="0"/>
                </a:lnTo>
                <a:close/>
              </a:path>
            </a:pathLst>
          </a:custGeom>
          <a:blipFill>
            <a:blip r:embed="rId3">
              <a:extLst>
                <a:ext uri="{96DAC541-7B7A-43D3-8B79-37D633B846F1}">
                  <asvg:svgBlip xmlns:asvg="http://schemas.microsoft.com/office/drawing/2016/SVG/main" r:embed="rId4"/>
                </a:ext>
              </a:extLst>
            </a:blip>
            <a:stretch>
              <a:fillRect r="-5130"/>
            </a:stretch>
          </a:blipFill>
        </p:spPr>
      </p:sp>
      <p:sp>
        <p:nvSpPr>
          <p:cNvPr id="12" name="TextBox 12"/>
          <p:cNvSpPr txBox="1"/>
          <p:nvPr/>
        </p:nvSpPr>
        <p:spPr>
          <a:xfrm>
            <a:off x="9544058" y="2068555"/>
            <a:ext cx="7486252" cy="6610068"/>
          </a:xfrm>
          <a:prstGeom prst="rect">
            <a:avLst/>
          </a:prstGeom>
        </p:spPr>
        <p:txBody>
          <a:bodyPr lIns="0" tIns="0" rIns="0" bIns="0" rtlCol="0" anchor="t">
            <a:spAutoFit/>
          </a:bodyPr>
          <a:lstStyle/>
          <a:p>
            <a:pPr algn="r" rtl="1">
              <a:lnSpc>
                <a:spcPts val="4743"/>
              </a:lnSpc>
            </a:pPr>
            <a:r>
              <a:rPr lang="ar-EG" sz="3387" u="sng">
                <a:gradFill>
                  <a:gsLst>
                    <a:gs pos="0">
                      <a:srgbClr val="000000">
                        <a:alpha val="100000"/>
                      </a:srgbClr>
                    </a:gs>
                    <a:gs pos="100000">
                      <a:srgbClr val="3432C7">
                        <a:alpha val="100000"/>
                      </a:srgbClr>
                    </a:gs>
                  </a:gsLst>
                  <a:lin ang="16200000"/>
                </a:gradFill>
                <a:latin typeface="Madani Arabic"/>
                <a:ea typeface="Madani Arabic"/>
                <a:cs typeface="Madani Arabic"/>
                <a:sym typeface="Madani Arabic"/>
                <a:rtl/>
              </a:rPr>
              <a:t>وصف الفكرة :</a:t>
            </a:r>
          </a:p>
          <a:p>
            <a:pPr algn="r" rtl="1">
              <a:lnSpc>
                <a:spcPts val="4743"/>
              </a:lnSpc>
            </a:pPr>
            <a:r>
              <a:rPr lang="ar-EG" sz="3387">
                <a:gradFill>
                  <a:gsLst>
                    <a:gs pos="0">
                      <a:srgbClr val="000000">
                        <a:alpha val="100000"/>
                      </a:srgbClr>
                    </a:gs>
                    <a:gs pos="100000">
                      <a:srgbClr val="3432C7">
                        <a:alpha val="100000"/>
                      </a:srgbClr>
                    </a:gs>
                  </a:gsLst>
                  <a:lin ang="16200000"/>
                </a:gradFill>
                <a:latin typeface="Madani Arabic"/>
                <a:ea typeface="Madani Arabic"/>
                <a:cs typeface="Madani Arabic"/>
                <a:sym typeface="Madani Arabic"/>
                <a:rtl/>
              </a:rPr>
              <a:t>مشروع </a:t>
            </a:r>
            <a:r>
              <a:rPr lang="en-US" sz="3387">
                <a:gradFill>
                  <a:gsLst>
                    <a:gs pos="0">
                      <a:srgbClr val="000000">
                        <a:alpha val="100000"/>
                      </a:srgbClr>
                    </a:gs>
                    <a:gs pos="100000">
                      <a:srgbClr val="3432C7">
                        <a:alpha val="100000"/>
                      </a:srgbClr>
                    </a:gs>
                  </a:gsLst>
                  <a:lin ang="16200000"/>
                </a:gradFill>
                <a:latin typeface="Madani Arabic"/>
                <a:ea typeface="Madani Arabic"/>
                <a:cs typeface="Madani Arabic"/>
                <a:sym typeface="Madani Arabic"/>
              </a:rPr>
              <a:t>EduSwap</a:t>
            </a:r>
            <a:r>
              <a:rPr lang="ar-EG" sz="3387">
                <a:gradFill>
                  <a:gsLst>
                    <a:gs pos="0">
                      <a:srgbClr val="000000">
                        <a:alpha val="100000"/>
                      </a:srgbClr>
                    </a:gs>
                    <a:gs pos="100000">
                      <a:srgbClr val="3432C7">
                        <a:alpha val="100000"/>
                      </a:srgbClr>
                    </a:gs>
                  </a:gsLst>
                  <a:lin ang="16200000"/>
                </a:gradFill>
                <a:latin typeface="Madani Arabic"/>
                <a:ea typeface="Madani Arabic"/>
                <a:cs typeface="Madani Arabic"/>
                <a:sym typeface="Madani Arabic"/>
                <a:rtl/>
              </a:rPr>
              <a:t> هو منصة إلكترونية ذكية تساعد الطلاب على بيع، شراء، أو استبدال الكتب والأدوات الدراسية الخاصة بكل تخصص أو قسم داخل الجامعة أو المدارس. المنصة بتجمع المحتوى الدراسي في مكان واحد، وبتسهل التواصل الآمن والموثوق بين الطلاب، وبتحل مشكلة ارتفاع أسعار الكتب وضياع الأدوات غير المستخدمة.</a:t>
            </a:r>
          </a:p>
          <a:p>
            <a:pPr algn="r" rtl="1">
              <a:lnSpc>
                <a:spcPts val="4743"/>
              </a:lnSpc>
            </a:pPr>
            <a:endParaRPr lang="ar-EG" sz="3387">
              <a:gradFill>
                <a:gsLst>
                  <a:gs pos="0">
                    <a:srgbClr val="000000">
                      <a:alpha val="100000"/>
                    </a:srgbClr>
                  </a:gs>
                  <a:gs pos="100000">
                    <a:srgbClr val="3432C7">
                      <a:alpha val="100000"/>
                    </a:srgbClr>
                  </a:gs>
                </a:gsLst>
                <a:lin ang="16200000"/>
              </a:gradFill>
              <a:latin typeface="Madani Arabic"/>
              <a:ea typeface="Madani Arabic"/>
              <a:cs typeface="Madani Arabic"/>
              <a:sym typeface="Madani Arabic"/>
              <a:rt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858651"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469380" y="1028700"/>
            <a:ext cx="10268296" cy="7739980"/>
          </a:xfrm>
          <a:custGeom>
            <a:avLst/>
            <a:gdLst/>
            <a:ahLst/>
            <a:cxnLst/>
            <a:rect l="l" t="t" r="r" b="b"/>
            <a:pathLst>
              <a:path w="10268296" h="7739980">
                <a:moveTo>
                  <a:pt x="0" y="0"/>
                </a:moveTo>
                <a:lnTo>
                  <a:pt x="10268297" y="0"/>
                </a:lnTo>
                <a:lnTo>
                  <a:pt x="10268297" y="7739980"/>
                </a:lnTo>
                <a:lnTo>
                  <a:pt x="0" y="7739980"/>
                </a:lnTo>
                <a:lnTo>
                  <a:pt x="0" y="0"/>
                </a:lnTo>
                <a:close/>
              </a:path>
            </a:pathLst>
          </a:custGeom>
          <a:blipFill>
            <a:blip r:embed="rId4">
              <a:extLst>
                <a:ext uri="{96DAC541-7B7A-43D3-8B79-37D633B846F1}">
                  <asvg:svgBlip xmlns:asvg="http://schemas.microsoft.com/office/drawing/2016/SVG/main" r:embed="rId5"/>
                </a:ext>
              </a:extLst>
            </a:blip>
            <a:stretch>
              <a:fillRect b="-32907"/>
            </a:stretch>
          </a:blipFill>
        </p:spPr>
      </p:sp>
      <p:grpSp>
        <p:nvGrpSpPr>
          <p:cNvPr id="4" name="Group 4"/>
          <p:cNvGrpSpPr/>
          <p:nvPr/>
        </p:nvGrpSpPr>
        <p:grpSpPr>
          <a:xfrm rot="-5400000">
            <a:off x="7399205" y="115825"/>
            <a:ext cx="3489590" cy="18587391"/>
            <a:chOff x="0" y="0"/>
            <a:chExt cx="919069" cy="4895444"/>
          </a:xfrm>
        </p:grpSpPr>
        <p:sp>
          <p:nvSpPr>
            <p:cNvPr id="5" name="Freeform 5"/>
            <p:cNvSpPr/>
            <p:nvPr/>
          </p:nvSpPr>
          <p:spPr>
            <a:xfrm>
              <a:off x="0" y="0"/>
              <a:ext cx="919069" cy="4895445"/>
            </a:xfrm>
            <a:custGeom>
              <a:avLst/>
              <a:gdLst/>
              <a:ahLst/>
              <a:cxnLst/>
              <a:rect l="l" t="t" r="r" b="b"/>
              <a:pathLst>
                <a:path w="919069" h="4895445">
                  <a:moveTo>
                    <a:pt x="0" y="0"/>
                  </a:moveTo>
                  <a:lnTo>
                    <a:pt x="919069" y="0"/>
                  </a:lnTo>
                  <a:lnTo>
                    <a:pt x="919069" y="4895445"/>
                  </a:lnTo>
                  <a:lnTo>
                    <a:pt x="0" y="4895445"/>
                  </a:lnTo>
                  <a:close/>
                </a:path>
              </a:pathLst>
            </a:custGeom>
            <a:solidFill>
              <a:srgbClr val="FFFFFF"/>
            </a:solidFill>
          </p:spPr>
        </p:sp>
        <p:sp>
          <p:nvSpPr>
            <p:cNvPr id="6" name="TextBox 6"/>
            <p:cNvSpPr txBox="1"/>
            <p:nvPr/>
          </p:nvSpPr>
          <p:spPr>
            <a:xfrm>
              <a:off x="0" y="-57150"/>
              <a:ext cx="919069" cy="4952594"/>
            </a:xfrm>
            <a:prstGeom prst="rect">
              <a:avLst/>
            </a:prstGeom>
          </p:spPr>
          <p:txBody>
            <a:bodyPr lIns="50800" tIns="50800" rIns="50800" bIns="50800" rtlCol="0" anchor="ctr"/>
            <a:lstStyle/>
            <a:p>
              <a:pPr algn="ctr">
                <a:lnSpc>
                  <a:spcPts val="3120"/>
                </a:lnSpc>
              </a:pPr>
              <a:endParaRPr/>
            </a:p>
          </p:txBody>
        </p:sp>
      </p:grpSp>
      <p:grpSp>
        <p:nvGrpSpPr>
          <p:cNvPr id="7" name="Group 7"/>
          <p:cNvGrpSpPr>
            <a:grpSpLocks noChangeAspect="1"/>
          </p:cNvGrpSpPr>
          <p:nvPr/>
        </p:nvGrpSpPr>
        <p:grpSpPr>
          <a:xfrm>
            <a:off x="1028700" y="2418628"/>
            <a:ext cx="9635742" cy="5526945"/>
            <a:chOff x="0" y="0"/>
            <a:chExt cx="7981950" cy="4578350"/>
          </a:xfrm>
        </p:grpSpPr>
        <p:sp>
          <p:nvSpPr>
            <p:cNvPr id="8" name="Freeform 8"/>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9" name="Freeform 9"/>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10" name="Freeform 10"/>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11" name="Freeform 11"/>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12" name="Freeform 12"/>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6"/>
              <a:stretch>
                <a:fillRect t="-29892" b="-29892"/>
              </a:stretch>
            </a:blipFill>
          </p:spPr>
        </p:sp>
      </p:grpSp>
      <p:sp>
        <p:nvSpPr>
          <p:cNvPr id="13" name="TextBox 13"/>
          <p:cNvSpPr txBox="1"/>
          <p:nvPr/>
        </p:nvSpPr>
        <p:spPr>
          <a:xfrm>
            <a:off x="9678548" y="2014390"/>
            <a:ext cx="8433607" cy="6116347"/>
          </a:xfrm>
          <a:prstGeom prst="rect">
            <a:avLst/>
          </a:prstGeom>
        </p:spPr>
        <p:txBody>
          <a:bodyPr lIns="0" tIns="0" rIns="0" bIns="0" rtlCol="0" anchor="t">
            <a:spAutoFit/>
          </a:bodyPr>
          <a:lstStyle/>
          <a:p>
            <a:pPr algn="r" rtl="1">
              <a:lnSpc>
                <a:spcPts val="5397"/>
              </a:lnSpc>
            </a:pPr>
            <a:r>
              <a:rPr lang="ar-EG" sz="2855">
                <a:solidFill>
                  <a:srgbClr val="FFFFFF"/>
                </a:solidFill>
                <a:latin typeface="Madani Arabic"/>
                <a:ea typeface="Madani Arabic"/>
                <a:cs typeface="Madani Arabic"/>
                <a:sym typeface="Madani Arabic"/>
                <a:rtl/>
              </a:rPr>
              <a:t>❗ المشكلة :</a:t>
            </a:r>
          </a:p>
          <a:p>
            <a:pPr algn="r" rtl="1">
              <a:lnSpc>
                <a:spcPts val="5397"/>
              </a:lnSpc>
            </a:pPr>
            <a:r>
              <a:rPr lang="ar-EG" sz="2855">
                <a:solidFill>
                  <a:srgbClr val="FFFFFF"/>
                </a:solidFill>
                <a:latin typeface="Madani Arabic"/>
                <a:ea typeface="Madani Arabic"/>
                <a:cs typeface="Madani Arabic"/>
                <a:sym typeface="Madani Arabic"/>
                <a:rtl/>
              </a:rPr>
              <a:t>الطلاب في كل الجامعات بيعانوا من </a:t>
            </a:r>
            <a:r>
              <a:rPr lang="en-US" sz="2855">
                <a:solidFill>
                  <a:srgbClr val="FFFFFF"/>
                </a:solidFill>
                <a:latin typeface="Madani Arabic"/>
                <a:ea typeface="Madani Arabic"/>
                <a:cs typeface="Madani Arabic"/>
                <a:sym typeface="Madani Arabic"/>
              </a:rPr>
              <a:t>3</a:t>
            </a:r>
            <a:r>
              <a:rPr lang="ar-EG" sz="2855">
                <a:solidFill>
                  <a:srgbClr val="FFFFFF"/>
                </a:solidFill>
                <a:latin typeface="Madani Arabic"/>
                <a:ea typeface="Madani Arabic"/>
                <a:cs typeface="Madani Arabic"/>
                <a:sym typeface="Madani Arabic"/>
                <a:rtl/>
              </a:rPr>
              <a:t> مشاكل رئيسية:</a:t>
            </a:r>
          </a:p>
          <a:p>
            <a:pPr marL="616598" lvl="1" indent="-308299" algn="r" rtl="1">
              <a:lnSpc>
                <a:spcPts val="5397"/>
              </a:lnSpc>
              <a:buAutoNum type="arabicPeriod"/>
            </a:pPr>
            <a:r>
              <a:rPr lang="ar-EG" sz="2855">
                <a:solidFill>
                  <a:srgbClr val="FFFFFF"/>
                </a:solidFill>
                <a:latin typeface="Madani Arabic"/>
                <a:ea typeface="Madani Arabic"/>
                <a:cs typeface="Madani Arabic"/>
                <a:sym typeface="Madani Arabic"/>
                <a:rtl/>
              </a:rPr>
              <a:t>تكلفة عالية للكتب الدراسية كل فصل دراسي.</a:t>
            </a:r>
          </a:p>
          <a:p>
            <a:pPr marL="616598" lvl="1" indent="-308299" algn="r" rtl="1">
              <a:lnSpc>
                <a:spcPts val="5397"/>
              </a:lnSpc>
              <a:buAutoNum type="arabicPeriod"/>
            </a:pPr>
            <a:r>
              <a:rPr lang="ar-EG" sz="2855">
                <a:solidFill>
                  <a:srgbClr val="FFFFFF"/>
                </a:solidFill>
                <a:latin typeface="Madani Arabic"/>
                <a:ea typeface="Madani Arabic"/>
                <a:cs typeface="Madani Arabic"/>
                <a:sym typeface="Madani Arabic"/>
                <a:rtl/>
              </a:rPr>
              <a:t>الأدوات والكتب غير المستخدمة بعد انتهاء الفصل تضيع أو تتخزن بدون استفادة.</a:t>
            </a:r>
          </a:p>
          <a:p>
            <a:pPr marL="616598" lvl="1" indent="-308299" algn="r" rtl="1">
              <a:lnSpc>
                <a:spcPts val="5397"/>
              </a:lnSpc>
              <a:buAutoNum type="arabicPeriod"/>
            </a:pPr>
            <a:r>
              <a:rPr lang="ar-EG" sz="2855">
                <a:solidFill>
                  <a:srgbClr val="FFFFFF"/>
                </a:solidFill>
                <a:latin typeface="Madani Arabic"/>
                <a:ea typeface="Madani Arabic"/>
                <a:cs typeface="Madani Arabic"/>
                <a:sym typeface="Madani Arabic"/>
                <a:rtl/>
              </a:rPr>
              <a:t>صعوبة الوصول لطلاب نفس القسم علشان يحصل تبادل عادل ومناسب.</a:t>
            </a:r>
          </a:p>
          <a:p>
            <a:pPr algn="r" rtl="1">
              <a:lnSpc>
                <a:spcPts val="5397"/>
              </a:lnSpc>
            </a:pPr>
            <a:endParaRPr lang="ar-EG" sz="2855">
              <a:solidFill>
                <a:srgbClr val="FFFFFF"/>
              </a:solidFill>
              <a:latin typeface="Madani Arabic"/>
              <a:ea typeface="Madani Arabic"/>
              <a:cs typeface="Madani Arabic"/>
              <a:sym typeface="Madani Arabic"/>
              <a:rtl/>
            </a:endParaRPr>
          </a:p>
          <a:p>
            <a:pPr algn="r" rtl="1">
              <a:lnSpc>
                <a:spcPts val="5397"/>
              </a:lnSpc>
            </a:pPr>
            <a:endParaRPr lang="ar-EG" sz="2855">
              <a:solidFill>
                <a:srgbClr val="FFFFFF"/>
              </a:solidFill>
              <a:latin typeface="Madani Arabic"/>
              <a:ea typeface="Madani Arabic"/>
              <a:cs typeface="Madani Arabic"/>
              <a:sym typeface="Madani Arabic"/>
              <a:rtl/>
            </a:endParaRPr>
          </a:p>
        </p:txBody>
      </p:sp>
      <p:sp>
        <p:nvSpPr>
          <p:cNvPr id="14" name="Freeform 14"/>
          <p:cNvSpPr/>
          <p:nvPr/>
        </p:nvSpPr>
        <p:spPr>
          <a:xfrm>
            <a:off x="8301970" y="7664725"/>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3B8C">
                <a:alpha val="100000"/>
              </a:srgbClr>
            </a:gs>
            <a:gs pos="100000">
              <a:srgbClr val="155CA3">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0005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436547" y="5849557"/>
            <a:ext cx="10719293" cy="8079930"/>
          </a:xfrm>
          <a:custGeom>
            <a:avLst/>
            <a:gdLst/>
            <a:ahLst/>
            <a:cxnLst/>
            <a:rect l="l" t="t" r="r" b="b"/>
            <a:pathLst>
              <a:path w="10719293" h="8079930">
                <a:moveTo>
                  <a:pt x="0" y="0"/>
                </a:moveTo>
                <a:lnTo>
                  <a:pt x="10719293" y="0"/>
                </a:lnTo>
                <a:lnTo>
                  <a:pt x="10719293" y="8079930"/>
                </a:lnTo>
                <a:lnTo>
                  <a:pt x="0" y="8079930"/>
                </a:lnTo>
                <a:lnTo>
                  <a:pt x="0" y="0"/>
                </a:lnTo>
                <a:close/>
              </a:path>
            </a:pathLst>
          </a:custGeom>
          <a:blipFill>
            <a:blip r:embed="rId4">
              <a:extLst>
                <a:ext uri="{96DAC541-7B7A-43D3-8B79-37D633B846F1}">
                  <asvg:svgBlip xmlns:asvg="http://schemas.microsoft.com/office/drawing/2016/SVG/main" r:embed="rId5"/>
                </a:ext>
              </a:extLst>
            </a:blip>
            <a:stretch>
              <a:fillRect b="-32907"/>
            </a:stretch>
          </a:blipFill>
        </p:spPr>
      </p:sp>
      <p:grpSp>
        <p:nvGrpSpPr>
          <p:cNvPr id="4" name="Group 4"/>
          <p:cNvGrpSpPr/>
          <p:nvPr/>
        </p:nvGrpSpPr>
        <p:grpSpPr>
          <a:xfrm>
            <a:off x="9231449" y="3086178"/>
            <a:ext cx="9257952" cy="4114643"/>
            <a:chOff x="0" y="0"/>
            <a:chExt cx="2438308" cy="1083692"/>
          </a:xfrm>
        </p:grpSpPr>
        <p:sp>
          <p:nvSpPr>
            <p:cNvPr id="5" name="Freeform 5"/>
            <p:cNvSpPr/>
            <p:nvPr/>
          </p:nvSpPr>
          <p:spPr>
            <a:xfrm>
              <a:off x="0" y="0"/>
              <a:ext cx="2438308" cy="1083692"/>
            </a:xfrm>
            <a:custGeom>
              <a:avLst/>
              <a:gdLst/>
              <a:ahLst/>
              <a:cxnLst/>
              <a:rect l="l" t="t" r="r" b="b"/>
              <a:pathLst>
                <a:path w="2438308" h="1083692">
                  <a:moveTo>
                    <a:pt x="0" y="0"/>
                  </a:moveTo>
                  <a:lnTo>
                    <a:pt x="2438308" y="0"/>
                  </a:lnTo>
                  <a:lnTo>
                    <a:pt x="2438308" y="1083692"/>
                  </a:lnTo>
                  <a:lnTo>
                    <a:pt x="0" y="1083692"/>
                  </a:lnTo>
                  <a:close/>
                </a:path>
              </a:pathLst>
            </a:custGeom>
            <a:solidFill>
              <a:srgbClr val="FFFFFF"/>
            </a:solidFill>
          </p:spPr>
        </p:sp>
        <p:sp>
          <p:nvSpPr>
            <p:cNvPr id="6" name="TextBox 6"/>
            <p:cNvSpPr txBox="1"/>
            <p:nvPr/>
          </p:nvSpPr>
          <p:spPr>
            <a:xfrm>
              <a:off x="0" y="-66675"/>
              <a:ext cx="2438308" cy="1150367"/>
            </a:xfrm>
            <a:prstGeom prst="rect">
              <a:avLst/>
            </a:prstGeom>
          </p:spPr>
          <p:txBody>
            <a:bodyPr lIns="50800" tIns="50800" rIns="50800" bIns="50800" rtlCol="0" anchor="ctr"/>
            <a:lstStyle/>
            <a:p>
              <a:pPr algn="ctr">
                <a:lnSpc>
                  <a:spcPts val="2932"/>
                </a:lnSpc>
              </a:pPr>
              <a:endParaRPr/>
            </a:p>
          </p:txBody>
        </p:sp>
      </p:grpSp>
      <p:sp>
        <p:nvSpPr>
          <p:cNvPr id="7" name="Freeform 7"/>
          <p:cNvSpPr/>
          <p:nvPr/>
        </p:nvSpPr>
        <p:spPr>
          <a:xfrm>
            <a:off x="9231449" y="3086178"/>
            <a:ext cx="8980409" cy="4094911"/>
          </a:xfrm>
          <a:custGeom>
            <a:avLst/>
            <a:gdLst/>
            <a:ahLst/>
            <a:cxnLst/>
            <a:rect l="l" t="t" r="r" b="b"/>
            <a:pathLst>
              <a:path w="8980409" h="4094911">
                <a:moveTo>
                  <a:pt x="0" y="0"/>
                </a:moveTo>
                <a:lnTo>
                  <a:pt x="8980409" y="0"/>
                </a:lnTo>
                <a:lnTo>
                  <a:pt x="8980409" y="4094912"/>
                </a:lnTo>
                <a:lnTo>
                  <a:pt x="0" y="4094912"/>
                </a:lnTo>
                <a:lnTo>
                  <a:pt x="0" y="0"/>
                </a:lnTo>
                <a:close/>
              </a:path>
            </a:pathLst>
          </a:custGeom>
          <a:blipFill>
            <a:blip r:embed="rId6">
              <a:extLst>
                <a:ext uri="{96DAC541-7B7A-43D3-8B79-37D633B846F1}">
                  <asvg:svgBlip xmlns:asvg="http://schemas.microsoft.com/office/drawing/2016/SVG/main" r:embed="rId7"/>
                </a:ext>
              </a:extLst>
            </a:blip>
            <a:stretch>
              <a:fillRect r="-847" b="-121165"/>
            </a:stretch>
          </a:blipFill>
        </p:spPr>
      </p:sp>
      <p:grpSp>
        <p:nvGrpSpPr>
          <p:cNvPr id="8" name="Group 8"/>
          <p:cNvGrpSpPr>
            <a:grpSpLocks noChangeAspect="1"/>
          </p:cNvGrpSpPr>
          <p:nvPr/>
        </p:nvGrpSpPr>
        <p:grpSpPr>
          <a:xfrm>
            <a:off x="586998" y="2654458"/>
            <a:ext cx="8644451" cy="4958352"/>
            <a:chOff x="0" y="0"/>
            <a:chExt cx="7981950" cy="4578350"/>
          </a:xfrm>
        </p:grpSpPr>
        <p:sp>
          <p:nvSpPr>
            <p:cNvPr id="9" name="Freeform 9"/>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10" name="Freeform 10"/>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id="11" name="Freeform 11"/>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id="12" name="Freeform 12"/>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id="13" name="Freeform 13"/>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8"/>
              <a:stretch>
                <a:fillRect t="-33665" b="-26119"/>
              </a:stretch>
            </a:blipFill>
          </p:spPr>
        </p:sp>
      </p:grpSp>
      <p:sp>
        <p:nvSpPr>
          <p:cNvPr id="14" name="TextBox 14"/>
          <p:cNvSpPr txBox="1"/>
          <p:nvPr/>
        </p:nvSpPr>
        <p:spPr>
          <a:xfrm>
            <a:off x="9342812" y="3106935"/>
            <a:ext cx="8945188" cy="4103752"/>
          </a:xfrm>
          <a:prstGeom prst="rect">
            <a:avLst/>
          </a:prstGeom>
        </p:spPr>
        <p:txBody>
          <a:bodyPr wrap="square" lIns="0" tIns="0" rIns="0" bIns="0" rtlCol="0" anchor="t">
            <a:spAutoFit/>
          </a:bodyPr>
          <a:lstStyle/>
          <a:p>
            <a:pPr marL="551203" lvl="1" indent="-275602" algn="r" rtl="1">
              <a:lnSpc>
                <a:spcPts val="4595"/>
              </a:lnSpc>
              <a:buFont typeface="Arial"/>
              <a:buChar char="•"/>
            </a:pPr>
            <a:r>
              <a:rPr lang="ar-EG" sz="3600" dirty="0">
                <a:solidFill>
                  <a:srgbClr val="1F3F8F"/>
                </a:solidFill>
                <a:latin typeface="Madani Arabic"/>
                <a:ea typeface="Madani Arabic"/>
                <a:cs typeface="Madani Arabic"/>
                <a:sym typeface="Madani Arabic"/>
                <a:rtl/>
              </a:rPr>
              <a:t>🎯 هدف المشروع :</a:t>
            </a:r>
          </a:p>
          <a:p>
            <a:pPr marL="551203" lvl="1" indent="-275602" algn="r" rtl="1">
              <a:lnSpc>
                <a:spcPts val="4595"/>
              </a:lnSpc>
              <a:buFont typeface="Arial"/>
              <a:buChar char="•"/>
            </a:pPr>
            <a:r>
              <a:rPr lang="ar-EG" sz="3600" dirty="0">
                <a:solidFill>
                  <a:srgbClr val="1F3F8F"/>
                </a:solidFill>
                <a:latin typeface="Madani Arabic"/>
                <a:ea typeface="Madani Arabic"/>
                <a:cs typeface="Madani Arabic"/>
                <a:sym typeface="Madani Arabic"/>
                <a:rtl/>
              </a:rPr>
              <a:t>إنشاء منصة واحدة تجمع كل طلاب الكليات لتبادل وبيع الكتب والأدوات بسهولة.</a:t>
            </a:r>
          </a:p>
          <a:p>
            <a:pPr marL="551203" lvl="1" indent="-275602" algn="r" rtl="1">
              <a:lnSpc>
                <a:spcPts val="4595"/>
              </a:lnSpc>
              <a:buFont typeface="Arial"/>
              <a:buChar char="•"/>
            </a:pPr>
            <a:r>
              <a:rPr lang="ar-EG" sz="3600" dirty="0">
                <a:solidFill>
                  <a:srgbClr val="1F3F8F"/>
                </a:solidFill>
                <a:latin typeface="Madani Arabic"/>
                <a:ea typeface="Madani Arabic"/>
                <a:cs typeface="Madani Arabic"/>
                <a:sym typeface="Madani Arabic"/>
                <a:rtl/>
              </a:rPr>
              <a:t>تقليل التكلفة على الطلاب بشكل كبير.</a:t>
            </a:r>
          </a:p>
          <a:p>
            <a:pPr marL="551203" lvl="1" indent="-275602" algn="r" rtl="1">
              <a:lnSpc>
                <a:spcPts val="4595"/>
              </a:lnSpc>
              <a:buFont typeface="Arial"/>
              <a:buChar char="•"/>
            </a:pPr>
            <a:r>
              <a:rPr lang="ar-EG" sz="3600" dirty="0">
                <a:solidFill>
                  <a:srgbClr val="1F3F8F"/>
                </a:solidFill>
                <a:latin typeface="Madani Arabic"/>
                <a:ea typeface="Madani Arabic"/>
                <a:cs typeface="Madani Arabic"/>
                <a:sym typeface="Madani Arabic"/>
                <a:rtl/>
              </a:rPr>
              <a:t>تشجيع إعادة الاستخدام بدل الشراء كل فصل جديد.</a:t>
            </a:r>
          </a:p>
          <a:p>
            <a:pPr marL="551203" lvl="1" indent="-275602" algn="r" rtl="1">
              <a:lnSpc>
                <a:spcPts val="4595"/>
              </a:lnSpc>
              <a:buFont typeface="Arial"/>
              <a:buChar char="•"/>
            </a:pPr>
            <a:r>
              <a:rPr lang="ar-EG" sz="3600" dirty="0">
                <a:solidFill>
                  <a:srgbClr val="1F3F8F"/>
                </a:solidFill>
                <a:latin typeface="Madani Arabic"/>
                <a:ea typeface="Madani Arabic"/>
                <a:cs typeface="Madani Arabic"/>
                <a:sym typeface="Madani Arabic"/>
                <a:rtl/>
              </a:rPr>
              <a:t>ربط الطلاب ببعض بشكل منظم حسب التخصص والقسم والفرقة الدراسية.</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203B8C">
                <a:alpha val="100000"/>
              </a:srgbClr>
            </a:gs>
            <a:gs pos="100000">
              <a:srgbClr val="155CA3">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7152511" y="7131984"/>
            <a:ext cx="2362154" cy="2362154"/>
            <a:chOff x="0" y="0"/>
            <a:chExt cx="622131" cy="622131"/>
          </a:xfrm>
        </p:grpSpPr>
        <p:sp>
          <p:nvSpPr>
            <p:cNvPr id="3" name="Freeform 3"/>
            <p:cNvSpPr/>
            <p:nvPr/>
          </p:nvSpPr>
          <p:spPr>
            <a:xfrm>
              <a:off x="0" y="0"/>
              <a:ext cx="622131" cy="622131"/>
            </a:xfrm>
            <a:custGeom>
              <a:avLst/>
              <a:gdLst/>
              <a:ahLst/>
              <a:cxnLst/>
              <a:rect l="l" t="t" r="r" b="b"/>
              <a:pathLst>
                <a:path w="622131" h="622131">
                  <a:moveTo>
                    <a:pt x="0" y="0"/>
                  </a:moveTo>
                  <a:lnTo>
                    <a:pt x="622131" y="0"/>
                  </a:lnTo>
                  <a:lnTo>
                    <a:pt x="622131" y="622131"/>
                  </a:lnTo>
                  <a:lnTo>
                    <a:pt x="0" y="622131"/>
                  </a:lnTo>
                  <a:close/>
                </a:path>
              </a:pathLst>
            </a:custGeom>
            <a:solidFill>
              <a:srgbClr val="FFFFFF">
                <a:alpha val="26667"/>
              </a:srgbClr>
            </a:solidFill>
          </p:spPr>
        </p:sp>
        <p:sp>
          <p:nvSpPr>
            <p:cNvPr id="4" name="TextBox 4"/>
            <p:cNvSpPr txBox="1"/>
            <p:nvPr/>
          </p:nvSpPr>
          <p:spPr>
            <a:xfrm>
              <a:off x="0" y="-57150"/>
              <a:ext cx="622131" cy="679281"/>
            </a:xfrm>
            <a:prstGeom prst="rect">
              <a:avLst/>
            </a:prstGeom>
          </p:spPr>
          <p:txBody>
            <a:bodyPr lIns="50800" tIns="50800" rIns="50800" bIns="50800" rtlCol="0" anchor="ctr"/>
            <a:lstStyle/>
            <a:p>
              <a:pPr algn="ctr">
                <a:lnSpc>
                  <a:spcPts val="3120"/>
                </a:lnSpc>
              </a:pPr>
              <a:endParaRPr/>
            </a:p>
          </p:txBody>
        </p:sp>
      </p:grpSp>
      <p:sp>
        <p:nvSpPr>
          <p:cNvPr id="5" name="Freeform 5"/>
          <p:cNvSpPr/>
          <p:nvPr/>
        </p:nvSpPr>
        <p:spPr>
          <a:xfrm>
            <a:off x="-5134148" y="5550362"/>
            <a:ext cx="10268296" cy="10287000"/>
          </a:xfrm>
          <a:custGeom>
            <a:avLst/>
            <a:gdLst/>
            <a:ahLst/>
            <a:cxnLst/>
            <a:rect l="l" t="t" r="r" b="b"/>
            <a:pathLst>
              <a:path w="10268296" h="10287000">
                <a:moveTo>
                  <a:pt x="0" y="0"/>
                </a:moveTo>
                <a:lnTo>
                  <a:pt x="10268296" y="0"/>
                </a:lnTo>
                <a:lnTo>
                  <a:pt x="10268296"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2139834"/>
            <a:ext cx="7888283" cy="6821056"/>
            <a:chOff x="0" y="0"/>
            <a:chExt cx="625231" cy="540642"/>
          </a:xfrm>
        </p:grpSpPr>
        <p:sp>
          <p:nvSpPr>
            <p:cNvPr id="7" name="Freeform 7"/>
            <p:cNvSpPr/>
            <p:nvPr/>
          </p:nvSpPr>
          <p:spPr>
            <a:xfrm>
              <a:off x="0" y="0"/>
              <a:ext cx="625231" cy="540642"/>
            </a:xfrm>
            <a:custGeom>
              <a:avLst/>
              <a:gdLst/>
              <a:ahLst/>
              <a:cxnLst/>
              <a:rect l="l" t="t" r="r" b="b"/>
              <a:pathLst>
                <a:path w="625231" h="540642">
                  <a:moveTo>
                    <a:pt x="0" y="0"/>
                  </a:moveTo>
                  <a:lnTo>
                    <a:pt x="625231" y="0"/>
                  </a:lnTo>
                  <a:lnTo>
                    <a:pt x="625231" y="540642"/>
                  </a:lnTo>
                  <a:lnTo>
                    <a:pt x="0" y="540642"/>
                  </a:lnTo>
                  <a:close/>
                </a:path>
              </a:pathLst>
            </a:custGeom>
            <a:blipFill>
              <a:blip r:embed="rId4"/>
              <a:stretch>
                <a:fillRect t="-7823" b="-7823"/>
              </a:stretch>
            </a:blipFill>
          </p:spPr>
        </p:sp>
      </p:grpSp>
      <p:grpSp>
        <p:nvGrpSpPr>
          <p:cNvPr id="8" name="Group 8"/>
          <p:cNvGrpSpPr/>
          <p:nvPr/>
        </p:nvGrpSpPr>
        <p:grpSpPr>
          <a:xfrm>
            <a:off x="6644809" y="7933673"/>
            <a:ext cx="1324627" cy="1324627"/>
            <a:chOff x="0" y="0"/>
            <a:chExt cx="348873" cy="348873"/>
          </a:xfrm>
        </p:grpSpPr>
        <p:sp>
          <p:nvSpPr>
            <p:cNvPr id="9" name="Freeform 9"/>
            <p:cNvSpPr/>
            <p:nvPr/>
          </p:nvSpPr>
          <p:spPr>
            <a:xfrm>
              <a:off x="0" y="0"/>
              <a:ext cx="348873" cy="348873"/>
            </a:xfrm>
            <a:custGeom>
              <a:avLst/>
              <a:gdLst/>
              <a:ahLst/>
              <a:cxnLst/>
              <a:rect l="l" t="t" r="r" b="b"/>
              <a:pathLst>
                <a:path w="348873" h="348873">
                  <a:moveTo>
                    <a:pt x="0" y="0"/>
                  </a:moveTo>
                  <a:lnTo>
                    <a:pt x="348873" y="0"/>
                  </a:lnTo>
                  <a:lnTo>
                    <a:pt x="348873" y="348873"/>
                  </a:lnTo>
                  <a:lnTo>
                    <a:pt x="0" y="348873"/>
                  </a:lnTo>
                  <a:close/>
                </a:path>
              </a:pathLst>
            </a:custGeom>
            <a:solidFill>
              <a:srgbClr val="FFFFFF">
                <a:alpha val="26667"/>
              </a:srgbClr>
            </a:solidFill>
          </p:spPr>
        </p:sp>
        <p:sp>
          <p:nvSpPr>
            <p:cNvPr id="10" name="TextBox 10"/>
            <p:cNvSpPr txBox="1"/>
            <p:nvPr/>
          </p:nvSpPr>
          <p:spPr>
            <a:xfrm>
              <a:off x="0" y="-57150"/>
              <a:ext cx="348873" cy="406023"/>
            </a:xfrm>
            <a:prstGeom prst="rect">
              <a:avLst/>
            </a:prstGeom>
          </p:spPr>
          <p:txBody>
            <a:bodyPr lIns="50800" tIns="50800" rIns="50800" bIns="50800" rtlCol="0" anchor="ctr"/>
            <a:lstStyle/>
            <a:p>
              <a:pPr algn="ctr">
                <a:lnSpc>
                  <a:spcPts val="3120"/>
                </a:lnSpc>
              </a:pPr>
              <a:endParaRPr/>
            </a:p>
          </p:txBody>
        </p:sp>
      </p:grpSp>
      <p:grpSp>
        <p:nvGrpSpPr>
          <p:cNvPr id="11" name="Group 11"/>
          <p:cNvGrpSpPr/>
          <p:nvPr/>
        </p:nvGrpSpPr>
        <p:grpSpPr>
          <a:xfrm>
            <a:off x="1642999" y="111522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8549E">
                <a:alpha val="26667"/>
              </a:srgbClr>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120"/>
                </a:lnSpc>
              </a:pPr>
              <a:endParaRPr/>
            </a:p>
          </p:txBody>
        </p:sp>
      </p:grpSp>
      <p:grpSp>
        <p:nvGrpSpPr>
          <p:cNvPr id="14" name="Group 14"/>
          <p:cNvGrpSpPr/>
          <p:nvPr/>
        </p:nvGrpSpPr>
        <p:grpSpPr>
          <a:xfrm>
            <a:off x="465698" y="3223413"/>
            <a:ext cx="1955813" cy="1955813"/>
            <a:chOff x="0" y="0"/>
            <a:chExt cx="515111" cy="515111"/>
          </a:xfrm>
        </p:grpSpPr>
        <p:sp>
          <p:nvSpPr>
            <p:cNvPr id="15" name="Freeform 15"/>
            <p:cNvSpPr/>
            <p:nvPr/>
          </p:nvSpPr>
          <p:spPr>
            <a:xfrm>
              <a:off x="0" y="0"/>
              <a:ext cx="515111" cy="515111"/>
            </a:xfrm>
            <a:custGeom>
              <a:avLst/>
              <a:gdLst/>
              <a:ahLst/>
              <a:cxnLst/>
              <a:rect l="l" t="t" r="r" b="b"/>
              <a:pathLst>
                <a:path w="515111" h="515111">
                  <a:moveTo>
                    <a:pt x="0" y="0"/>
                  </a:moveTo>
                  <a:lnTo>
                    <a:pt x="515111" y="0"/>
                  </a:lnTo>
                  <a:lnTo>
                    <a:pt x="515111" y="515111"/>
                  </a:lnTo>
                  <a:lnTo>
                    <a:pt x="0" y="515111"/>
                  </a:lnTo>
                  <a:close/>
                </a:path>
              </a:pathLst>
            </a:custGeom>
            <a:solidFill>
              <a:srgbClr val="18549E">
                <a:alpha val="26667"/>
              </a:srgbClr>
            </a:solidFill>
          </p:spPr>
        </p:sp>
        <p:sp>
          <p:nvSpPr>
            <p:cNvPr id="16" name="TextBox 16"/>
            <p:cNvSpPr txBox="1"/>
            <p:nvPr/>
          </p:nvSpPr>
          <p:spPr>
            <a:xfrm>
              <a:off x="0" y="-57150"/>
              <a:ext cx="515111" cy="572261"/>
            </a:xfrm>
            <a:prstGeom prst="rect">
              <a:avLst/>
            </a:prstGeom>
          </p:spPr>
          <p:txBody>
            <a:bodyPr lIns="50800" tIns="50800" rIns="50800" bIns="50800" rtlCol="0" anchor="ctr"/>
            <a:lstStyle/>
            <a:p>
              <a:pPr algn="ctr">
                <a:lnSpc>
                  <a:spcPts val="3120"/>
                </a:lnSpc>
              </a:pPr>
              <a:endParaRPr/>
            </a:p>
          </p:txBody>
        </p:sp>
      </p:grpSp>
      <p:sp>
        <p:nvSpPr>
          <p:cNvPr id="17" name="TextBox 17"/>
          <p:cNvSpPr txBox="1"/>
          <p:nvPr/>
        </p:nvSpPr>
        <p:spPr>
          <a:xfrm>
            <a:off x="8916982" y="3175788"/>
            <a:ext cx="9115355" cy="4667945"/>
          </a:xfrm>
          <a:prstGeom prst="rect">
            <a:avLst/>
          </a:prstGeom>
        </p:spPr>
        <p:txBody>
          <a:bodyPr wrap="square" lIns="0" tIns="0" rIns="0" bIns="0" rtlCol="0" anchor="t">
            <a:spAutoFit/>
          </a:bodyPr>
          <a:lstStyle/>
          <a:p>
            <a:pPr algn="r" rtl="1">
              <a:lnSpc>
                <a:spcPts val="5238"/>
              </a:lnSpc>
            </a:pPr>
            <a:r>
              <a:rPr lang="ar-EG" sz="4365" dirty="0">
                <a:solidFill>
                  <a:srgbClr val="FFFFFF"/>
                </a:solidFill>
                <a:latin typeface="Madani Arabic"/>
                <a:ea typeface="Madani Arabic"/>
                <a:cs typeface="Madani Arabic"/>
                <a:sym typeface="Madani Arabic"/>
                <a:rtl/>
              </a:rPr>
              <a:t>👥 الفئة المستهدفة :</a:t>
            </a:r>
          </a:p>
          <a:p>
            <a:pPr marL="942548" lvl="1" indent="-471274" algn="r" rtl="1">
              <a:lnSpc>
                <a:spcPts val="5238"/>
              </a:lnSpc>
              <a:buFont typeface="Arial"/>
              <a:buChar char="•"/>
            </a:pPr>
            <a:r>
              <a:rPr lang="ar-EG" sz="4365" dirty="0">
                <a:solidFill>
                  <a:srgbClr val="FFFFFF"/>
                </a:solidFill>
                <a:latin typeface="Madani Arabic"/>
                <a:ea typeface="Madani Arabic"/>
                <a:cs typeface="Madani Arabic"/>
                <a:sym typeface="Madani Arabic"/>
                <a:rtl/>
              </a:rPr>
              <a:t>طلاب الجامعات (كل الكليات – كل الأقسام).</a:t>
            </a:r>
          </a:p>
          <a:p>
            <a:pPr marL="942548" lvl="1" indent="-471274" algn="r" rtl="1">
              <a:lnSpc>
                <a:spcPts val="5238"/>
              </a:lnSpc>
              <a:buFont typeface="Arial"/>
              <a:buChar char="•"/>
            </a:pPr>
            <a:r>
              <a:rPr lang="ar-EG" sz="4365" dirty="0">
                <a:solidFill>
                  <a:srgbClr val="FFFFFF"/>
                </a:solidFill>
                <a:latin typeface="Madani Arabic"/>
                <a:ea typeface="Madani Arabic"/>
                <a:cs typeface="Madani Arabic"/>
                <a:sym typeface="Madani Arabic"/>
                <a:rtl/>
              </a:rPr>
              <a:t>المكتبات اللي </a:t>
            </a:r>
            <a:r>
              <a:rPr lang="ar-EG" sz="4365" dirty="0" err="1">
                <a:solidFill>
                  <a:srgbClr val="FFFFFF"/>
                </a:solidFill>
                <a:latin typeface="Madani Arabic"/>
                <a:ea typeface="Madani Arabic"/>
                <a:cs typeface="Madani Arabic"/>
                <a:sym typeface="Madani Arabic"/>
                <a:rtl/>
              </a:rPr>
              <a:t>عايزة</a:t>
            </a:r>
            <a:r>
              <a:rPr lang="ar-EG" sz="4365" dirty="0">
                <a:solidFill>
                  <a:srgbClr val="FFFFFF"/>
                </a:solidFill>
                <a:latin typeface="Madani Arabic"/>
                <a:ea typeface="Madani Arabic"/>
                <a:cs typeface="Madani Arabic"/>
                <a:sym typeface="Madani Arabic"/>
                <a:rtl/>
              </a:rPr>
              <a:t> تعرض أدوات أو كتب مستعملة بنصف الثمن.</a:t>
            </a:r>
          </a:p>
          <a:p>
            <a:pPr marL="942548" lvl="1" indent="-471274" algn="r" rtl="1">
              <a:lnSpc>
                <a:spcPts val="5238"/>
              </a:lnSpc>
              <a:buFont typeface="Arial"/>
              <a:buChar char="•"/>
            </a:pPr>
            <a:r>
              <a:rPr lang="ar-EG" sz="4365" dirty="0">
                <a:solidFill>
                  <a:srgbClr val="FFFFFF"/>
                </a:solidFill>
                <a:latin typeface="Madani Arabic"/>
                <a:ea typeface="Madani Arabic"/>
                <a:cs typeface="Madani Arabic"/>
                <a:sym typeface="Madani Arabic"/>
                <a:rtl/>
              </a:rPr>
              <a:t>أي شخص عنده أدوات دراسية مش محتاجها </a:t>
            </a:r>
            <a:r>
              <a:rPr lang="ar-EG" sz="4365" dirty="0" err="1">
                <a:solidFill>
                  <a:srgbClr val="FFFFFF"/>
                </a:solidFill>
                <a:latin typeface="Madani Arabic"/>
                <a:ea typeface="Madani Arabic"/>
                <a:cs typeface="Madani Arabic"/>
                <a:sym typeface="Madani Arabic"/>
                <a:rtl/>
              </a:rPr>
              <a:t>وعايز</a:t>
            </a:r>
            <a:r>
              <a:rPr lang="ar-EG" sz="4365" dirty="0">
                <a:solidFill>
                  <a:srgbClr val="FFFFFF"/>
                </a:solidFill>
                <a:latin typeface="Madani Arabic"/>
                <a:ea typeface="Madani Arabic"/>
                <a:cs typeface="Madani Arabic"/>
                <a:sym typeface="Madani Arabic"/>
                <a:rtl/>
              </a:rPr>
              <a:t> يستفيد منها.</a:t>
            </a:r>
          </a:p>
          <a:p>
            <a:pPr algn="r" rtl="1">
              <a:lnSpc>
                <a:spcPts val="5238"/>
              </a:lnSpc>
            </a:pPr>
            <a:endParaRPr lang="ar-EG" sz="4365" dirty="0">
              <a:solidFill>
                <a:srgbClr val="FFFFFF"/>
              </a:solidFill>
              <a:latin typeface="Madani Arabic"/>
              <a:ea typeface="Madani Arabic"/>
              <a:cs typeface="Madani Arabic"/>
              <a:sym typeface="Madani Arabic"/>
              <a:rt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0" y="0"/>
            <a:ext cx="9982621" cy="10287000"/>
            <a:chOff x="0" y="0"/>
            <a:chExt cx="13310161" cy="13716000"/>
          </a:xfrm>
        </p:grpSpPr>
        <p:pic>
          <p:nvPicPr>
            <p:cNvPr id="3" name="Picture 3"/>
            <p:cNvPicPr>
              <a:picLocks noChangeAspect="1"/>
            </p:cNvPicPr>
            <p:nvPr/>
          </p:nvPicPr>
          <p:blipFill>
            <a:blip r:embed="rId2"/>
            <a:srcRect l="1479" r="1479"/>
            <a:stretch>
              <a:fillRect/>
            </a:stretch>
          </p:blipFill>
          <p:spPr>
            <a:xfrm>
              <a:off x="0" y="0"/>
              <a:ext cx="13310161" cy="13716000"/>
            </a:xfrm>
            <a:prstGeom prst="rect">
              <a:avLst/>
            </a:prstGeom>
          </p:spPr>
        </p:pic>
      </p:grpSp>
      <p:sp>
        <p:nvSpPr>
          <p:cNvPr id="4" name="Freeform 4"/>
          <p:cNvSpPr/>
          <p:nvPr/>
        </p:nvSpPr>
        <p:spPr>
          <a:xfrm rot="-10800000" flipH="1">
            <a:off x="9144000" y="-5673511"/>
            <a:ext cx="10252392" cy="10287000"/>
          </a:xfrm>
          <a:custGeom>
            <a:avLst/>
            <a:gdLst/>
            <a:ahLst/>
            <a:cxnLst/>
            <a:rect l="l" t="t" r="r" b="b"/>
            <a:pathLst>
              <a:path w="10252392" h="10287000">
                <a:moveTo>
                  <a:pt x="10252392" y="0"/>
                </a:moveTo>
                <a:lnTo>
                  <a:pt x="0" y="0"/>
                </a:lnTo>
                <a:lnTo>
                  <a:pt x="0" y="10287000"/>
                </a:lnTo>
                <a:lnTo>
                  <a:pt x="10252392" y="10287000"/>
                </a:lnTo>
                <a:lnTo>
                  <a:pt x="10252392" y="0"/>
                </a:lnTo>
                <a:close/>
              </a:path>
            </a:pathLst>
          </a:custGeom>
          <a:blipFill>
            <a:blip r:embed="rId3">
              <a:extLst>
                <a:ext uri="{96DAC541-7B7A-43D3-8B79-37D633B846F1}">
                  <asvg:svgBlip xmlns:asvg="http://schemas.microsoft.com/office/drawing/2016/SVG/main" r:embed="rId4"/>
                </a:ext>
              </a:extLst>
            </a:blip>
            <a:stretch>
              <a:fillRect l="-78377"/>
            </a:stretch>
          </a:blipFill>
        </p:spPr>
      </p:sp>
      <p:grpSp>
        <p:nvGrpSpPr>
          <p:cNvPr id="5" name="Group 5"/>
          <p:cNvGrpSpPr/>
          <p:nvPr/>
        </p:nvGrpSpPr>
        <p:grpSpPr>
          <a:xfrm>
            <a:off x="10163392" y="-686713"/>
            <a:ext cx="7948135" cy="9920991"/>
            <a:chOff x="0" y="-9525"/>
            <a:chExt cx="10597514" cy="13227988"/>
          </a:xfrm>
        </p:grpSpPr>
        <p:sp>
          <p:nvSpPr>
            <p:cNvPr id="6" name="TextBox 6"/>
            <p:cNvSpPr txBox="1"/>
            <p:nvPr/>
          </p:nvSpPr>
          <p:spPr>
            <a:xfrm>
              <a:off x="0" y="-9525"/>
              <a:ext cx="10597514" cy="2464541"/>
            </a:xfrm>
            <a:prstGeom prst="rect">
              <a:avLst/>
            </a:prstGeom>
          </p:spPr>
          <p:txBody>
            <a:bodyPr lIns="0" tIns="0" rIns="0" bIns="0" rtlCol="0" anchor="t">
              <a:spAutoFit/>
            </a:bodyPr>
            <a:lstStyle/>
            <a:p>
              <a:pPr algn="r" rtl="1">
                <a:lnSpc>
                  <a:spcPts val="14526"/>
                </a:lnSpc>
              </a:pPr>
              <a:endParaRPr/>
            </a:p>
          </p:txBody>
        </p:sp>
        <p:sp>
          <p:nvSpPr>
            <p:cNvPr id="7" name="TextBox 7"/>
            <p:cNvSpPr txBox="1"/>
            <p:nvPr/>
          </p:nvSpPr>
          <p:spPr>
            <a:xfrm>
              <a:off x="0" y="3011395"/>
              <a:ext cx="10597514" cy="10207068"/>
            </a:xfrm>
            <a:prstGeom prst="rect">
              <a:avLst/>
            </a:prstGeom>
          </p:spPr>
          <p:txBody>
            <a:bodyPr lIns="0" tIns="0" rIns="0" bIns="0" rtlCol="0" anchor="t">
              <a:spAutoFit/>
            </a:bodyPr>
            <a:lstStyle/>
            <a:p>
              <a:pPr algn="r" rtl="1">
                <a:lnSpc>
                  <a:spcPts val="5011"/>
                </a:lnSpc>
              </a:pPr>
              <a:r>
                <a:rPr lang="ar-EG" sz="3579" dirty="0">
                  <a:solidFill>
                    <a:srgbClr val="FFFFFF"/>
                  </a:solidFill>
                  <a:latin typeface="Codec Pro Light"/>
                  <a:ea typeface="Codec Pro Light"/>
                  <a:cs typeface="Codec Pro Light"/>
                  <a:sym typeface="Codec Pro Light"/>
                  <a:rtl/>
                </a:rPr>
                <a:t>🛠 كيفية عمل المنصة :</a:t>
              </a:r>
            </a:p>
            <a:p>
              <a:pPr marL="772875" lvl="1" indent="-386437" algn="r" rtl="1">
                <a:lnSpc>
                  <a:spcPts val="5011"/>
                </a:lnSpc>
                <a:buAutoNum type="arabicPeriod"/>
              </a:pPr>
              <a:r>
                <a:rPr lang="ar-EG" sz="3579" dirty="0">
                  <a:solidFill>
                    <a:srgbClr val="FFFFFF"/>
                  </a:solidFill>
                  <a:latin typeface="Codec Pro Light"/>
                  <a:ea typeface="Codec Pro Light"/>
                  <a:cs typeface="Codec Pro Light"/>
                  <a:sym typeface="Codec Pro Light"/>
                  <a:rtl/>
                </a:rPr>
                <a:t>تسجيل حساب طالب وتحديد الكلية – القسم – السنة الدراسية.</a:t>
              </a:r>
            </a:p>
            <a:p>
              <a:pPr marL="772875" lvl="1" indent="-386437" algn="r" rtl="1">
                <a:lnSpc>
                  <a:spcPts val="5011"/>
                </a:lnSpc>
                <a:buAutoNum type="arabicPeriod"/>
              </a:pPr>
              <a:r>
                <a:rPr lang="ar-EG" sz="3579" dirty="0">
                  <a:solidFill>
                    <a:srgbClr val="FFFFFF"/>
                  </a:solidFill>
                  <a:latin typeface="Codec Pro Light"/>
                  <a:ea typeface="Codec Pro Light"/>
                  <a:cs typeface="Codec Pro Light"/>
                  <a:sym typeface="Codec Pro Light"/>
                  <a:rtl/>
                </a:rPr>
                <a:t>رفع كتاب أو أداة بالصور والسعر أو خيار الاستبدال.</a:t>
              </a:r>
            </a:p>
            <a:p>
              <a:pPr marL="772875" lvl="1" indent="-386437" algn="r" rtl="1">
                <a:lnSpc>
                  <a:spcPts val="5011"/>
                </a:lnSpc>
                <a:buAutoNum type="arabicPeriod"/>
              </a:pPr>
              <a:r>
                <a:rPr lang="ar-EG" sz="3579" dirty="0">
                  <a:solidFill>
                    <a:srgbClr val="FFFFFF"/>
                  </a:solidFill>
                  <a:latin typeface="Codec Pro Light"/>
                  <a:ea typeface="Codec Pro Light"/>
                  <a:cs typeface="Codec Pro Light"/>
                  <a:sym typeface="Codec Pro Light"/>
                  <a:rtl/>
                </a:rPr>
                <a:t>إظهار المحتوى المناسب لكل طالب حسب تخصصه.</a:t>
              </a:r>
            </a:p>
            <a:p>
              <a:pPr marL="772875" lvl="1" indent="-386437" algn="r" rtl="1">
                <a:lnSpc>
                  <a:spcPts val="5011"/>
                </a:lnSpc>
                <a:buAutoNum type="arabicPeriod"/>
              </a:pPr>
              <a:r>
                <a:rPr lang="ar-EG" sz="3579" dirty="0">
                  <a:solidFill>
                    <a:srgbClr val="FFFFFF"/>
                  </a:solidFill>
                  <a:latin typeface="Codec Pro Light"/>
                  <a:ea typeface="Codec Pro Light"/>
                  <a:cs typeface="Codec Pro Light"/>
                  <a:sym typeface="Codec Pro Light"/>
                  <a:rtl/>
                </a:rPr>
                <a:t>التفاوض والدفع من خلال المنصة أو عند المقابلة المباشرة.</a:t>
              </a:r>
            </a:p>
            <a:p>
              <a:pPr marL="772875" lvl="1" indent="-386437" algn="r" rtl="1">
                <a:lnSpc>
                  <a:spcPts val="5011"/>
                </a:lnSpc>
                <a:buAutoNum type="arabicPeriod"/>
              </a:pPr>
              <a:r>
                <a:rPr lang="ar-EG" sz="3579" dirty="0">
                  <a:solidFill>
                    <a:srgbClr val="FFFFFF"/>
                  </a:solidFill>
                  <a:latin typeface="Codec Pro Light"/>
                  <a:ea typeface="Codec Pro Light"/>
                  <a:cs typeface="Codec Pro Light"/>
                  <a:sym typeface="Codec Pro Light"/>
                  <a:rtl/>
                </a:rPr>
                <a:t>تقييم الطرفين لضمان الثقة والأمان.</a:t>
              </a:r>
            </a:p>
            <a:p>
              <a:pPr algn="r" rtl="1">
                <a:lnSpc>
                  <a:spcPts val="5011"/>
                </a:lnSpc>
              </a:pPr>
              <a:endParaRPr lang="ar-EG" sz="3579" dirty="0">
                <a:solidFill>
                  <a:srgbClr val="FFFFFF"/>
                </a:solidFill>
                <a:latin typeface="Codec Pro Light"/>
                <a:ea typeface="Codec Pro Light"/>
                <a:cs typeface="Codec Pro Light"/>
                <a:sym typeface="Codec Pro Light"/>
                <a:rtl/>
              </a:endParaRPr>
            </a:p>
            <a:p>
              <a:pPr algn="r" rtl="1">
                <a:lnSpc>
                  <a:spcPts val="5011"/>
                </a:lnSpc>
              </a:pPr>
              <a:endParaRPr lang="ar-EG" sz="3579" dirty="0">
                <a:solidFill>
                  <a:srgbClr val="FFFFFF"/>
                </a:solidFill>
                <a:latin typeface="Codec Pro Light"/>
                <a:ea typeface="Codec Pro Light"/>
                <a:cs typeface="Codec Pro Light"/>
                <a:sym typeface="Codec Pro Light"/>
                <a:rt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324124" flipH="1">
            <a:off x="-4148001" y="2888702"/>
            <a:ext cx="12196396" cy="10803493"/>
          </a:xfrm>
          <a:custGeom>
            <a:avLst/>
            <a:gdLst/>
            <a:ahLst/>
            <a:cxnLst/>
            <a:rect l="l" t="t" r="r" b="b"/>
            <a:pathLst>
              <a:path w="12196396" h="10803493">
                <a:moveTo>
                  <a:pt x="12196396" y="0"/>
                </a:moveTo>
                <a:lnTo>
                  <a:pt x="0" y="0"/>
                </a:lnTo>
                <a:lnTo>
                  <a:pt x="0" y="10803492"/>
                </a:lnTo>
                <a:lnTo>
                  <a:pt x="12196396" y="10803492"/>
                </a:lnTo>
                <a:lnTo>
                  <a:pt x="12196396"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763228" y="1190625"/>
            <a:ext cx="7905750" cy="7905750"/>
            <a:chOff x="0" y="0"/>
            <a:chExt cx="6350000" cy="6350000"/>
          </a:xfrm>
        </p:grpSpPr>
        <p:sp>
          <p:nvSpPr>
            <p:cNvPr id="4" name="Freeform 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t="-10" b="-10"/>
              </a:stretch>
            </a:blipFill>
          </p:spPr>
        </p:sp>
      </p:grpSp>
      <p:grpSp>
        <p:nvGrpSpPr>
          <p:cNvPr id="5" name="Group 5"/>
          <p:cNvGrpSpPr/>
          <p:nvPr/>
        </p:nvGrpSpPr>
        <p:grpSpPr>
          <a:xfrm>
            <a:off x="8912979" y="433525"/>
            <a:ext cx="9375021" cy="14892364"/>
            <a:chOff x="0" y="-9525"/>
            <a:chExt cx="12500029" cy="19856486"/>
          </a:xfrm>
        </p:grpSpPr>
        <p:sp>
          <p:nvSpPr>
            <p:cNvPr id="6" name="AutoShape 6"/>
            <p:cNvSpPr/>
            <p:nvPr/>
          </p:nvSpPr>
          <p:spPr>
            <a:xfrm>
              <a:off x="0" y="19846961"/>
              <a:ext cx="12500026" cy="0"/>
            </a:xfrm>
            <a:prstGeom prst="line">
              <a:avLst/>
            </a:prstGeom>
            <a:ln w="7197" cap="flat">
              <a:solidFill>
                <a:srgbClr val="E15269"/>
              </a:solidFill>
              <a:prstDash val="solid"/>
              <a:headEnd type="none" w="sm" len="sm"/>
              <a:tailEnd type="none" w="sm" len="sm"/>
            </a:ln>
          </p:spPr>
        </p:sp>
        <p:sp>
          <p:nvSpPr>
            <p:cNvPr id="7" name="TextBox 7"/>
            <p:cNvSpPr txBox="1"/>
            <p:nvPr/>
          </p:nvSpPr>
          <p:spPr>
            <a:xfrm>
              <a:off x="0" y="-9525"/>
              <a:ext cx="12500029" cy="15401139"/>
            </a:xfrm>
            <a:prstGeom prst="rect">
              <a:avLst/>
            </a:prstGeom>
          </p:spPr>
          <p:txBody>
            <a:bodyPr lIns="0" tIns="0" rIns="0" bIns="0" rtlCol="0" anchor="t">
              <a:spAutoFit/>
            </a:bodyPr>
            <a:lstStyle/>
            <a:p>
              <a:pPr algn="just" rtl="1">
                <a:lnSpc>
                  <a:spcPts val="5057"/>
                </a:lnSpc>
              </a:pPr>
              <a:r>
                <a:rPr lang="ar-EG" sz="4249" dirty="0">
                  <a:solidFill>
                    <a:srgbClr val="F4F4F4"/>
                  </a:solidFill>
                  <a:latin typeface="29LT Azer"/>
                  <a:ea typeface="29LT Azer"/>
                  <a:cs typeface="29LT Azer"/>
                  <a:sym typeface="29LT Azer"/>
                  <a:rtl/>
                </a:rPr>
                <a:t>⭐ مميزات المنصة :</a:t>
              </a:r>
            </a:p>
            <a:p>
              <a:pPr marL="917554" lvl="1" indent="-458777" algn="just" rtl="1">
                <a:lnSpc>
                  <a:spcPts val="5057"/>
                </a:lnSpc>
                <a:buAutoNum type="arabicPeriod"/>
              </a:pPr>
              <a:r>
                <a:rPr lang="ar-EG" sz="4249" dirty="0">
                  <a:solidFill>
                    <a:srgbClr val="F4F4F4"/>
                  </a:solidFill>
                  <a:latin typeface="29LT Azer"/>
                  <a:ea typeface="29LT Azer"/>
                  <a:cs typeface="29LT Azer"/>
                  <a:sym typeface="29LT Azer"/>
                  <a:rtl/>
                </a:rPr>
                <a:t> قسم خاص لكل كلية وقسم وفرقة </a:t>
              </a:r>
              <a:r>
                <a:rPr lang="ar-EG" sz="4249" dirty="0" err="1">
                  <a:solidFill>
                    <a:srgbClr val="F4F4F4"/>
                  </a:solidFill>
                  <a:latin typeface="29LT Azer"/>
                  <a:ea typeface="29LT Azer"/>
                  <a:cs typeface="29LT Azer"/>
                  <a:sym typeface="29LT Azer"/>
                  <a:rtl/>
                </a:rPr>
                <a:t>علشان</a:t>
              </a:r>
              <a:r>
                <a:rPr lang="ar-EG" sz="4249" dirty="0">
                  <a:solidFill>
                    <a:srgbClr val="F4F4F4"/>
                  </a:solidFill>
                  <a:latin typeface="29LT Azer"/>
                  <a:ea typeface="29LT Azer"/>
                  <a:cs typeface="29LT Azer"/>
                  <a:sym typeface="29LT Azer"/>
                  <a:rtl/>
                </a:rPr>
                <a:t> توصل بسرعة لحاجتك من غير فوضى.</a:t>
              </a:r>
            </a:p>
            <a:p>
              <a:pPr marL="917554" lvl="1" indent="-458777" algn="just" rtl="1">
                <a:lnSpc>
                  <a:spcPts val="5057"/>
                </a:lnSpc>
                <a:buAutoNum type="arabicPeriod"/>
              </a:pPr>
              <a:r>
                <a:rPr lang="ar-EG" sz="4249" dirty="0">
                  <a:solidFill>
                    <a:srgbClr val="F4F4F4"/>
                  </a:solidFill>
                  <a:latin typeface="29LT Azer"/>
                  <a:ea typeface="29LT Azer"/>
                  <a:cs typeface="29LT Azer"/>
                  <a:sym typeface="29LT Azer"/>
                  <a:rtl/>
                </a:rPr>
                <a:t> خيارات بيع – شراء – استبدال مش مجرد سوق… ده مجتمع تبادل كامل.</a:t>
              </a:r>
            </a:p>
            <a:p>
              <a:pPr marL="917554" lvl="1" indent="-458777" algn="just" rtl="1">
                <a:lnSpc>
                  <a:spcPts val="5057"/>
                </a:lnSpc>
                <a:buAutoNum type="arabicPeriod"/>
              </a:pPr>
              <a:r>
                <a:rPr lang="ar-EG" sz="4249" dirty="0">
                  <a:solidFill>
                    <a:srgbClr val="F4F4F4"/>
                  </a:solidFill>
                  <a:latin typeface="29LT Azer"/>
                  <a:ea typeface="29LT Azer"/>
                  <a:cs typeface="29LT Azer"/>
                  <a:sym typeface="29LT Azer"/>
                  <a:rtl/>
                </a:rPr>
                <a:t>نظام تقييم وأمان </a:t>
              </a:r>
              <a:r>
                <a:rPr lang="ar-EG" sz="4249" dirty="0" err="1">
                  <a:solidFill>
                    <a:srgbClr val="F4F4F4"/>
                  </a:solidFill>
                  <a:latin typeface="29LT Azer"/>
                  <a:ea typeface="29LT Azer"/>
                  <a:cs typeface="29LT Azer"/>
                  <a:sym typeface="29LT Azer"/>
                  <a:rtl/>
                </a:rPr>
                <a:t>علشان</a:t>
              </a:r>
              <a:r>
                <a:rPr lang="ar-EG" sz="4249" dirty="0">
                  <a:solidFill>
                    <a:srgbClr val="F4F4F4"/>
                  </a:solidFill>
                  <a:latin typeface="29LT Azer"/>
                  <a:ea typeface="29LT Azer"/>
                  <a:cs typeface="29LT Azer"/>
                  <a:sym typeface="29LT Azer"/>
                  <a:rtl/>
                </a:rPr>
                <a:t> التعامل يكون موثوق بين الطلاب.</a:t>
              </a:r>
            </a:p>
            <a:p>
              <a:pPr marL="917554" lvl="1" indent="-458777" algn="just" rtl="1">
                <a:lnSpc>
                  <a:spcPts val="5057"/>
                </a:lnSpc>
                <a:buAutoNum type="arabicPeriod"/>
              </a:pPr>
              <a:r>
                <a:rPr lang="ar-EG" sz="4249" dirty="0">
                  <a:solidFill>
                    <a:srgbClr val="F4F4F4"/>
                  </a:solidFill>
                  <a:latin typeface="29LT Azer"/>
                  <a:ea typeface="29LT Azer"/>
                  <a:cs typeface="29LT Azer"/>
                  <a:sym typeface="29LT Azer"/>
                  <a:rtl/>
                </a:rPr>
                <a:t>واجهة سهلة وسريعة مصممة للطلاب بدون تعقيد.</a:t>
              </a:r>
            </a:p>
            <a:p>
              <a:pPr marL="917554" lvl="1" indent="-458777" algn="just" rtl="1">
                <a:lnSpc>
                  <a:spcPts val="5057"/>
                </a:lnSpc>
                <a:buAutoNum type="arabicPeriod"/>
              </a:pPr>
              <a:r>
                <a:rPr lang="ar-EG" sz="4249" dirty="0">
                  <a:solidFill>
                    <a:srgbClr val="F4F4F4"/>
                  </a:solidFill>
                  <a:latin typeface="29LT Azer"/>
                  <a:ea typeface="29LT Azer"/>
                  <a:cs typeface="29LT Azer"/>
                  <a:sym typeface="29LT Azer"/>
                  <a:rtl/>
                </a:rPr>
                <a:t>تنبيهات ذكية لو حد نزل كتاب يخص تخصصك يجيلك إشعار فورًا.</a:t>
              </a:r>
            </a:p>
            <a:p>
              <a:pPr marL="917554" lvl="1" indent="-458777" algn="just" rtl="1">
                <a:lnSpc>
                  <a:spcPts val="5057"/>
                </a:lnSpc>
                <a:buAutoNum type="arabicPeriod"/>
              </a:pPr>
              <a:r>
                <a:rPr lang="ar-EG" sz="4249" dirty="0">
                  <a:solidFill>
                    <a:srgbClr val="F4F4F4"/>
                  </a:solidFill>
                  <a:latin typeface="29LT Azer"/>
                  <a:ea typeface="29LT Azer"/>
                  <a:cs typeface="29LT Azer"/>
                  <a:sym typeface="29LT Azer"/>
                  <a:rtl/>
                </a:rPr>
                <a:t>بحث متقدم تقدر تبحث بالعنوان – الكاتب – القسم – السعر – الحالة.</a:t>
              </a:r>
            </a:p>
            <a:p>
              <a:pPr marL="917554" lvl="1" indent="-458777" algn="just" rtl="1">
                <a:lnSpc>
                  <a:spcPts val="5057"/>
                </a:lnSpc>
                <a:buAutoNum type="arabicPeriod"/>
              </a:pPr>
              <a:r>
                <a:rPr lang="ar-EG" sz="4249">
                  <a:solidFill>
                    <a:srgbClr val="F4F4F4"/>
                  </a:solidFill>
                  <a:latin typeface="29LT Azer"/>
                  <a:ea typeface="29LT Azer"/>
                  <a:cs typeface="29LT Azer"/>
                  <a:sym typeface="29LT Azer"/>
                  <a:rtl/>
                </a:rPr>
                <a:t>يتم التواصل من خلال شات علي </a:t>
              </a:r>
              <a:r>
                <a:rPr lang="ar-EG" sz="4249" dirty="0" err="1">
                  <a:solidFill>
                    <a:srgbClr val="F4F4F4"/>
                  </a:solidFill>
                  <a:latin typeface="29LT Azer"/>
                  <a:ea typeface="29LT Azer"/>
                  <a:cs typeface="29LT Azer"/>
                  <a:sym typeface="29LT Azer"/>
                  <a:rtl/>
                </a:rPr>
                <a:t>المنصه</a:t>
              </a:r>
              <a:r>
                <a:rPr lang="ar-EG" sz="4249" dirty="0">
                  <a:solidFill>
                    <a:srgbClr val="F4F4F4"/>
                  </a:solidFill>
                  <a:latin typeface="29LT Azer"/>
                  <a:ea typeface="29LT Azer"/>
                  <a:cs typeface="29LT Azer"/>
                  <a:sym typeface="29LT Azer"/>
                  <a:rtl/>
                </a:rPr>
                <a:t> لعملية الشراء</a:t>
              </a:r>
            </a:p>
            <a:p>
              <a:pPr marL="0" lvl="0" indent="0" algn="just">
                <a:lnSpc>
                  <a:spcPts val="5057"/>
                </a:lnSpc>
              </a:pPr>
              <a:endParaRPr lang="ar-EG" sz="4249" dirty="0">
                <a:solidFill>
                  <a:srgbClr val="F4F4F4"/>
                </a:solidFill>
                <a:latin typeface="29LT Azer"/>
                <a:ea typeface="29LT Azer"/>
                <a:cs typeface="29LT Azer"/>
                <a:sym typeface="29LT Azer"/>
                <a:rtl/>
              </a:endParaRPr>
            </a:p>
            <a:p>
              <a:pPr marL="0" lvl="0" indent="0" algn="r" rtl="1">
                <a:lnSpc>
                  <a:spcPts val="4249"/>
                </a:lnSpc>
              </a:pPr>
              <a:endParaRPr lang="ar-EG" sz="4249" dirty="0">
                <a:solidFill>
                  <a:srgbClr val="F4F4F4"/>
                </a:solidFill>
                <a:latin typeface="29LT Azer"/>
                <a:ea typeface="29LT Azer"/>
                <a:cs typeface="29LT Azer"/>
                <a:sym typeface="29LT Azer"/>
                <a:rtl/>
              </a:endParaRPr>
            </a:p>
            <a:p>
              <a:pPr marL="0" lvl="0" indent="0" algn="r" rtl="1">
                <a:lnSpc>
                  <a:spcPts val="4249"/>
                </a:lnSpc>
              </a:pPr>
              <a:endParaRPr lang="ar-EG" sz="4249" dirty="0">
                <a:solidFill>
                  <a:srgbClr val="F4F4F4"/>
                </a:solidFill>
                <a:latin typeface="29LT Azer"/>
                <a:ea typeface="29LT Azer"/>
                <a:cs typeface="29LT Azer"/>
                <a:sym typeface="29LT Azer"/>
                <a:rt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AutoShape 2"/>
          <p:cNvSpPr/>
          <p:nvPr/>
        </p:nvSpPr>
        <p:spPr>
          <a:xfrm flipV="1">
            <a:off x="8652726" y="2760495"/>
            <a:ext cx="0" cy="4510911"/>
          </a:xfrm>
          <a:prstGeom prst="line">
            <a:avLst/>
          </a:prstGeom>
          <a:ln w="9525" cap="flat">
            <a:solidFill>
              <a:srgbClr val="E15269"/>
            </a:solidFill>
            <a:prstDash val="solid"/>
            <a:headEnd type="none" w="sm" len="sm"/>
            <a:tailEnd type="none" w="sm" len="sm"/>
          </a:ln>
        </p:spPr>
      </p:sp>
      <p:sp>
        <p:nvSpPr>
          <p:cNvPr id="3" name="Freeform 3"/>
          <p:cNvSpPr/>
          <p:nvPr/>
        </p:nvSpPr>
        <p:spPr>
          <a:xfrm rot="6438648" flipH="1">
            <a:off x="13117360" y="-4148410"/>
            <a:ext cx="6816515" cy="10944970"/>
          </a:xfrm>
          <a:custGeom>
            <a:avLst/>
            <a:gdLst/>
            <a:ahLst/>
            <a:cxnLst/>
            <a:rect l="l" t="t" r="r" b="b"/>
            <a:pathLst>
              <a:path w="6816515" h="10944970">
                <a:moveTo>
                  <a:pt x="6816515" y="0"/>
                </a:moveTo>
                <a:lnTo>
                  <a:pt x="0" y="0"/>
                </a:lnTo>
                <a:lnTo>
                  <a:pt x="0" y="10944970"/>
                </a:lnTo>
                <a:lnTo>
                  <a:pt x="6816515" y="10944970"/>
                </a:lnTo>
                <a:lnTo>
                  <a:pt x="6816515" y="0"/>
                </a:lnTo>
                <a:close/>
              </a:path>
            </a:pathLst>
          </a:custGeom>
          <a:blipFill>
            <a:blip r:embed="rId2">
              <a:alphaModFix amt="54000"/>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542073" y="3694982"/>
            <a:ext cx="8110652" cy="3473237"/>
            <a:chOff x="0" y="0"/>
            <a:chExt cx="10814203" cy="4630982"/>
          </a:xfrm>
        </p:grpSpPr>
        <p:sp>
          <p:nvSpPr>
            <p:cNvPr id="5" name="TextBox 5"/>
            <p:cNvSpPr txBox="1"/>
            <p:nvPr/>
          </p:nvSpPr>
          <p:spPr>
            <a:xfrm>
              <a:off x="0" y="-85725"/>
              <a:ext cx="10814203" cy="4404498"/>
            </a:xfrm>
            <a:prstGeom prst="rect">
              <a:avLst/>
            </a:prstGeom>
          </p:spPr>
          <p:txBody>
            <a:bodyPr lIns="0" tIns="0" rIns="0" bIns="0" rtlCol="0" anchor="t">
              <a:spAutoFit/>
            </a:bodyPr>
            <a:lstStyle/>
            <a:p>
              <a:pPr algn="ctr" rtl="1">
                <a:lnSpc>
                  <a:spcPts val="3922"/>
                </a:lnSpc>
              </a:pPr>
              <a:r>
                <a:rPr lang="ar-EG" sz="3017">
                  <a:solidFill>
                    <a:srgbClr val="F4F4F4"/>
                  </a:solidFill>
                  <a:latin typeface="Codec Pro"/>
                  <a:ea typeface="Codec Pro"/>
                  <a:cs typeface="Codec Pro"/>
                  <a:sym typeface="Codec Pro"/>
                  <a:rtl/>
                </a:rPr>
                <a:t>💡 نقطة قوة المشروع (</a:t>
              </a:r>
              <a:r>
                <a:rPr lang="en-US" sz="3017">
                  <a:solidFill>
                    <a:srgbClr val="F4F4F4"/>
                  </a:solidFill>
                  <a:latin typeface="Codec Pro"/>
                  <a:ea typeface="Codec Pro"/>
                  <a:cs typeface="Codec Pro"/>
                  <a:sym typeface="Codec Pro"/>
                </a:rPr>
                <a:t>Unique Value</a:t>
              </a:r>
              <a:r>
                <a:rPr lang="ar-EG" sz="3017">
                  <a:solidFill>
                    <a:srgbClr val="F4F4F4"/>
                  </a:solidFill>
                  <a:latin typeface="Codec Pro"/>
                  <a:ea typeface="Codec Pro"/>
                  <a:cs typeface="Codec Pro"/>
                  <a:sym typeface="Codec Pro"/>
                  <a:rtl/>
                </a:rPr>
                <a:t>) :</a:t>
              </a:r>
            </a:p>
            <a:p>
              <a:pPr algn="ctr" rtl="1">
                <a:lnSpc>
                  <a:spcPts val="3922"/>
                </a:lnSpc>
              </a:pPr>
              <a:r>
                <a:rPr lang="ar-EG" sz="3017">
                  <a:solidFill>
                    <a:srgbClr val="F4F4F4"/>
                  </a:solidFill>
                  <a:latin typeface="Codec Pro"/>
                  <a:ea typeface="Codec Pro"/>
                  <a:cs typeface="Codec Pro"/>
                  <a:sym typeface="Codec Pro"/>
                  <a:rtl/>
                </a:rPr>
                <a:t>أول منصة متخصصة بالكامل في تداول الكتب والأدوات حسب القسم الدراسي،</a:t>
              </a:r>
            </a:p>
            <a:p>
              <a:pPr algn="ctr" rtl="1">
                <a:lnSpc>
                  <a:spcPts val="3922"/>
                </a:lnSpc>
              </a:pPr>
              <a:r>
                <a:rPr lang="ar-EG" sz="3017">
                  <a:solidFill>
                    <a:srgbClr val="F4F4F4"/>
                  </a:solidFill>
                  <a:latin typeface="Codec Pro"/>
                  <a:ea typeface="Codec Pro"/>
                  <a:cs typeface="Codec Pro"/>
                  <a:sym typeface="Codec Pro"/>
                  <a:rtl/>
                </a:rPr>
                <a:t> مش سوق عام… منصة أكاديمية موجهة لكل تخصص.</a:t>
              </a:r>
            </a:p>
            <a:p>
              <a:pPr algn="r" rtl="1">
                <a:lnSpc>
                  <a:spcPts val="3017"/>
                </a:lnSpc>
              </a:pPr>
              <a:endParaRPr lang="ar-EG" sz="3017">
                <a:solidFill>
                  <a:srgbClr val="F4F4F4"/>
                </a:solidFill>
                <a:latin typeface="Codec Pro"/>
                <a:ea typeface="Codec Pro"/>
                <a:cs typeface="Codec Pro"/>
                <a:sym typeface="Codec Pro"/>
                <a:rtl/>
              </a:endParaRPr>
            </a:p>
            <a:p>
              <a:pPr algn="r" rtl="1">
                <a:lnSpc>
                  <a:spcPts val="3017"/>
                </a:lnSpc>
              </a:pPr>
              <a:endParaRPr lang="ar-EG" sz="3017">
                <a:solidFill>
                  <a:srgbClr val="F4F4F4"/>
                </a:solidFill>
                <a:latin typeface="Codec Pro"/>
                <a:ea typeface="Codec Pro"/>
                <a:cs typeface="Codec Pro"/>
                <a:sym typeface="Codec Pro"/>
                <a:rtl/>
              </a:endParaRPr>
            </a:p>
          </p:txBody>
        </p:sp>
        <p:sp>
          <p:nvSpPr>
            <p:cNvPr id="6" name="TextBox 6"/>
            <p:cNvSpPr txBox="1"/>
            <p:nvPr/>
          </p:nvSpPr>
          <p:spPr>
            <a:xfrm>
              <a:off x="0" y="4462086"/>
              <a:ext cx="10814203" cy="168896"/>
            </a:xfrm>
            <a:prstGeom prst="rect">
              <a:avLst/>
            </a:prstGeom>
          </p:spPr>
          <p:txBody>
            <a:bodyPr lIns="0" tIns="0" rIns="0" bIns="0" rtlCol="0" anchor="t">
              <a:spAutoFit/>
            </a:bodyPr>
            <a:lstStyle/>
            <a:p>
              <a:pPr algn="r" rtl="1">
                <a:lnSpc>
                  <a:spcPts val="1089"/>
                </a:lnSpc>
              </a:pPr>
              <a:endParaRPr/>
            </a:p>
          </p:txBody>
        </p:sp>
      </p:grpSp>
      <p:sp>
        <p:nvSpPr>
          <p:cNvPr id="7" name="Freeform 7"/>
          <p:cNvSpPr/>
          <p:nvPr/>
        </p:nvSpPr>
        <p:spPr>
          <a:xfrm rot="8313720" flipH="1">
            <a:off x="-1221440" y="5538021"/>
            <a:ext cx="6816515" cy="10944970"/>
          </a:xfrm>
          <a:custGeom>
            <a:avLst/>
            <a:gdLst/>
            <a:ahLst/>
            <a:cxnLst/>
            <a:rect l="l" t="t" r="r" b="b"/>
            <a:pathLst>
              <a:path w="6816515" h="10944970">
                <a:moveTo>
                  <a:pt x="6816515" y="0"/>
                </a:moveTo>
                <a:lnTo>
                  <a:pt x="0" y="0"/>
                </a:lnTo>
                <a:lnTo>
                  <a:pt x="0" y="10944970"/>
                </a:lnTo>
                <a:lnTo>
                  <a:pt x="6816515" y="10944970"/>
                </a:lnTo>
                <a:lnTo>
                  <a:pt x="6816515" y="0"/>
                </a:lnTo>
                <a:close/>
              </a:path>
            </a:pathLst>
          </a:custGeom>
          <a:blipFill>
            <a:blip r:embed="rId4">
              <a:alphaModFix amt="54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8941817" y="1324075"/>
            <a:ext cx="8470357" cy="8215050"/>
            <a:chOff x="0" y="0"/>
            <a:chExt cx="3713002" cy="3601088"/>
          </a:xfrm>
        </p:grpSpPr>
        <p:sp>
          <p:nvSpPr>
            <p:cNvPr id="9" name="Freeform 9"/>
            <p:cNvSpPr/>
            <p:nvPr/>
          </p:nvSpPr>
          <p:spPr>
            <a:xfrm>
              <a:off x="0" y="0"/>
              <a:ext cx="3713002" cy="3601088"/>
            </a:xfrm>
            <a:custGeom>
              <a:avLst/>
              <a:gdLst/>
              <a:ahLst/>
              <a:cxnLst/>
              <a:rect l="l" t="t" r="r" b="b"/>
              <a:pathLst>
                <a:path w="3713002" h="3601088">
                  <a:moveTo>
                    <a:pt x="3630574" y="0"/>
                  </a:moveTo>
                  <a:lnTo>
                    <a:pt x="82429" y="0"/>
                  </a:lnTo>
                  <a:cubicBezTo>
                    <a:pt x="37130" y="0"/>
                    <a:pt x="0" y="67272"/>
                    <a:pt x="0" y="149645"/>
                  </a:cubicBezTo>
                  <a:lnTo>
                    <a:pt x="0" y="3451443"/>
                  </a:lnTo>
                  <a:cubicBezTo>
                    <a:pt x="0" y="3533816"/>
                    <a:pt x="37130" y="3601088"/>
                    <a:pt x="82429" y="3601088"/>
                  </a:cubicBezTo>
                  <a:lnTo>
                    <a:pt x="3630574" y="3601088"/>
                  </a:lnTo>
                  <a:cubicBezTo>
                    <a:pt x="3675873" y="3601088"/>
                    <a:pt x="3713002" y="3533816"/>
                    <a:pt x="3713002" y="3451443"/>
                  </a:cubicBezTo>
                  <a:lnTo>
                    <a:pt x="3713002" y="149645"/>
                  </a:lnTo>
                  <a:cubicBezTo>
                    <a:pt x="3713002" y="67272"/>
                    <a:pt x="3675873" y="0"/>
                    <a:pt x="3630574" y="0"/>
                  </a:cubicBezTo>
                  <a:close/>
                </a:path>
              </a:pathLst>
            </a:custGeom>
            <a:blipFill>
              <a:blip r:embed="rId6"/>
              <a:stretch>
                <a:fillRect t="-1553" b="-1553"/>
              </a:stretch>
            </a:blip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7152511" y="7131984"/>
            <a:ext cx="2362154" cy="2362154"/>
            <a:chOff x="0" y="0"/>
            <a:chExt cx="622131" cy="622131"/>
          </a:xfrm>
        </p:grpSpPr>
        <p:sp>
          <p:nvSpPr>
            <p:cNvPr id="3" name="Freeform 3"/>
            <p:cNvSpPr/>
            <p:nvPr/>
          </p:nvSpPr>
          <p:spPr>
            <a:xfrm>
              <a:off x="0" y="0"/>
              <a:ext cx="622131" cy="622131"/>
            </a:xfrm>
            <a:custGeom>
              <a:avLst/>
              <a:gdLst/>
              <a:ahLst/>
              <a:cxnLst/>
              <a:rect l="l" t="t" r="r" b="b"/>
              <a:pathLst>
                <a:path w="622131" h="622131">
                  <a:moveTo>
                    <a:pt x="0" y="0"/>
                  </a:moveTo>
                  <a:lnTo>
                    <a:pt x="622131" y="0"/>
                  </a:lnTo>
                  <a:lnTo>
                    <a:pt x="622131" y="622131"/>
                  </a:lnTo>
                  <a:lnTo>
                    <a:pt x="0" y="622131"/>
                  </a:lnTo>
                  <a:close/>
                </a:path>
              </a:pathLst>
            </a:custGeom>
            <a:solidFill>
              <a:srgbClr val="FFFFFF">
                <a:alpha val="26667"/>
              </a:srgbClr>
            </a:solidFill>
          </p:spPr>
        </p:sp>
        <p:sp>
          <p:nvSpPr>
            <p:cNvPr id="4" name="TextBox 4"/>
            <p:cNvSpPr txBox="1"/>
            <p:nvPr/>
          </p:nvSpPr>
          <p:spPr>
            <a:xfrm>
              <a:off x="0" y="-57150"/>
              <a:ext cx="622131" cy="679281"/>
            </a:xfrm>
            <a:prstGeom prst="rect">
              <a:avLst/>
            </a:prstGeom>
          </p:spPr>
          <p:txBody>
            <a:bodyPr lIns="50800" tIns="50800" rIns="50800" bIns="50800" rtlCol="0" anchor="ctr"/>
            <a:lstStyle/>
            <a:p>
              <a:pPr algn="ctr">
                <a:lnSpc>
                  <a:spcPts val="3120"/>
                </a:lnSpc>
              </a:pPr>
              <a:endParaRPr/>
            </a:p>
          </p:txBody>
        </p:sp>
      </p:grpSp>
      <p:sp>
        <p:nvSpPr>
          <p:cNvPr id="5" name="Freeform 5"/>
          <p:cNvSpPr/>
          <p:nvPr/>
        </p:nvSpPr>
        <p:spPr>
          <a:xfrm>
            <a:off x="-5134148" y="5550362"/>
            <a:ext cx="10268296" cy="10287000"/>
          </a:xfrm>
          <a:custGeom>
            <a:avLst/>
            <a:gdLst/>
            <a:ahLst/>
            <a:cxnLst/>
            <a:rect l="l" t="t" r="r" b="b"/>
            <a:pathLst>
              <a:path w="10268296" h="10287000">
                <a:moveTo>
                  <a:pt x="0" y="0"/>
                </a:moveTo>
                <a:lnTo>
                  <a:pt x="10268296" y="0"/>
                </a:lnTo>
                <a:lnTo>
                  <a:pt x="10268296" y="10287000"/>
                </a:lnTo>
                <a:lnTo>
                  <a:pt x="0" y="10287000"/>
                </a:lnTo>
                <a:lnTo>
                  <a:pt x="0" y="0"/>
                </a:lnTo>
                <a:close/>
              </a:path>
            </a:pathLst>
          </a:custGeom>
          <a:blipFill>
            <a:blip r:embed="rId2">
              <a:alphaModFix amt="16000"/>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028700" y="2139834"/>
            <a:ext cx="7888283" cy="6821056"/>
            <a:chOff x="0" y="0"/>
            <a:chExt cx="625231" cy="540642"/>
          </a:xfrm>
        </p:grpSpPr>
        <p:sp>
          <p:nvSpPr>
            <p:cNvPr id="7" name="Freeform 7"/>
            <p:cNvSpPr/>
            <p:nvPr/>
          </p:nvSpPr>
          <p:spPr>
            <a:xfrm>
              <a:off x="0" y="0"/>
              <a:ext cx="625231" cy="540642"/>
            </a:xfrm>
            <a:custGeom>
              <a:avLst/>
              <a:gdLst/>
              <a:ahLst/>
              <a:cxnLst/>
              <a:rect l="l" t="t" r="r" b="b"/>
              <a:pathLst>
                <a:path w="625231" h="540642">
                  <a:moveTo>
                    <a:pt x="0" y="0"/>
                  </a:moveTo>
                  <a:lnTo>
                    <a:pt x="625231" y="0"/>
                  </a:lnTo>
                  <a:lnTo>
                    <a:pt x="625231" y="540642"/>
                  </a:lnTo>
                  <a:lnTo>
                    <a:pt x="0" y="540642"/>
                  </a:lnTo>
                  <a:close/>
                </a:path>
              </a:pathLst>
            </a:custGeom>
            <a:blipFill>
              <a:blip r:embed="rId4"/>
              <a:stretch>
                <a:fillRect t="-7823" b="-7823"/>
              </a:stretch>
            </a:blipFill>
          </p:spPr>
        </p:sp>
      </p:grpSp>
      <p:grpSp>
        <p:nvGrpSpPr>
          <p:cNvPr id="8" name="Group 8"/>
          <p:cNvGrpSpPr/>
          <p:nvPr/>
        </p:nvGrpSpPr>
        <p:grpSpPr>
          <a:xfrm>
            <a:off x="6644809" y="7933673"/>
            <a:ext cx="1324627" cy="1324627"/>
            <a:chOff x="0" y="0"/>
            <a:chExt cx="348873" cy="348873"/>
          </a:xfrm>
        </p:grpSpPr>
        <p:sp>
          <p:nvSpPr>
            <p:cNvPr id="9" name="Freeform 9"/>
            <p:cNvSpPr/>
            <p:nvPr/>
          </p:nvSpPr>
          <p:spPr>
            <a:xfrm>
              <a:off x="0" y="0"/>
              <a:ext cx="348873" cy="348873"/>
            </a:xfrm>
            <a:custGeom>
              <a:avLst/>
              <a:gdLst/>
              <a:ahLst/>
              <a:cxnLst/>
              <a:rect l="l" t="t" r="r" b="b"/>
              <a:pathLst>
                <a:path w="348873" h="348873">
                  <a:moveTo>
                    <a:pt x="0" y="0"/>
                  </a:moveTo>
                  <a:lnTo>
                    <a:pt x="348873" y="0"/>
                  </a:lnTo>
                  <a:lnTo>
                    <a:pt x="348873" y="348873"/>
                  </a:lnTo>
                  <a:lnTo>
                    <a:pt x="0" y="348873"/>
                  </a:lnTo>
                  <a:close/>
                </a:path>
              </a:pathLst>
            </a:custGeom>
            <a:solidFill>
              <a:srgbClr val="FFFFFF">
                <a:alpha val="26667"/>
              </a:srgbClr>
            </a:solidFill>
          </p:spPr>
        </p:sp>
        <p:sp>
          <p:nvSpPr>
            <p:cNvPr id="10" name="TextBox 10"/>
            <p:cNvSpPr txBox="1"/>
            <p:nvPr/>
          </p:nvSpPr>
          <p:spPr>
            <a:xfrm>
              <a:off x="0" y="-57150"/>
              <a:ext cx="348873" cy="406023"/>
            </a:xfrm>
            <a:prstGeom prst="rect">
              <a:avLst/>
            </a:prstGeom>
          </p:spPr>
          <p:txBody>
            <a:bodyPr lIns="50800" tIns="50800" rIns="50800" bIns="50800" rtlCol="0" anchor="ctr"/>
            <a:lstStyle/>
            <a:p>
              <a:pPr algn="ctr">
                <a:lnSpc>
                  <a:spcPts val="3120"/>
                </a:lnSpc>
              </a:pPr>
              <a:endParaRPr/>
            </a:p>
          </p:txBody>
        </p:sp>
      </p:grpSp>
      <p:grpSp>
        <p:nvGrpSpPr>
          <p:cNvPr id="11" name="Group 11"/>
          <p:cNvGrpSpPr/>
          <p:nvPr/>
        </p:nvGrpSpPr>
        <p:grpSpPr>
          <a:xfrm>
            <a:off x="1642999" y="1115220"/>
            <a:ext cx="3086100" cy="3086100"/>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18549E">
                <a:alpha val="26667"/>
              </a:srgbClr>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120"/>
                </a:lnSpc>
              </a:pPr>
              <a:endParaRPr/>
            </a:p>
          </p:txBody>
        </p:sp>
      </p:grpSp>
      <p:grpSp>
        <p:nvGrpSpPr>
          <p:cNvPr id="14" name="Group 14"/>
          <p:cNvGrpSpPr/>
          <p:nvPr/>
        </p:nvGrpSpPr>
        <p:grpSpPr>
          <a:xfrm>
            <a:off x="465698" y="3223413"/>
            <a:ext cx="1955813" cy="1955813"/>
            <a:chOff x="0" y="0"/>
            <a:chExt cx="515111" cy="515111"/>
          </a:xfrm>
        </p:grpSpPr>
        <p:sp>
          <p:nvSpPr>
            <p:cNvPr id="15" name="Freeform 15"/>
            <p:cNvSpPr/>
            <p:nvPr/>
          </p:nvSpPr>
          <p:spPr>
            <a:xfrm>
              <a:off x="0" y="0"/>
              <a:ext cx="515111" cy="515111"/>
            </a:xfrm>
            <a:custGeom>
              <a:avLst/>
              <a:gdLst/>
              <a:ahLst/>
              <a:cxnLst/>
              <a:rect l="l" t="t" r="r" b="b"/>
              <a:pathLst>
                <a:path w="515111" h="515111">
                  <a:moveTo>
                    <a:pt x="0" y="0"/>
                  </a:moveTo>
                  <a:lnTo>
                    <a:pt x="515111" y="0"/>
                  </a:lnTo>
                  <a:lnTo>
                    <a:pt x="515111" y="515111"/>
                  </a:lnTo>
                  <a:lnTo>
                    <a:pt x="0" y="515111"/>
                  </a:lnTo>
                  <a:close/>
                </a:path>
              </a:pathLst>
            </a:custGeom>
            <a:solidFill>
              <a:srgbClr val="18549E">
                <a:alpha val="26667"/>
              </a:srgbClr>
            </a:solidFill>
          </p:spPr>
        </p:sp>
        <p:sp>
          <p:nvSpPr>
            <p:cNvPr id="16" name="TextBox 16"/>
            <p:cNvSpPr txBox="1"/>
            <p:nvPr/>
          </p:nvSpPr>
          <p:spPr>
            <a:xfrm>
              <a:off x="0" y="-57150"/>
              <a:ext cx="515111" cy="572261"/>
            </a:xfrm>
            <a:prstGeom prst="rect">
              <a:avLst/>
            </a:prstGeom>
          </p:spPr>
          <p:txBody>
            <a:bodyPr lIns="50800" tIns="50800" rIns="50800" bIns="50800" rtlCol="0" anchor="ctr"/>
            <a:lstStyle/>
            <a:p>
              <a:pPr algn="ctr">
                <a:lnSpc>
                  <a:spcPts val="3120"/>
                </a:lnSpc>
              </a:pPr>
              <a:endParaRPr/>
            </a:p>
          </p:txBody>
        </p:sp>
      </p:grpSp>
      <p:sp>
        <p:nvSpPr>
          <p:cNvPr id="17" name="TextBox 17"/>
          <p:cNvSpPr txBox="1"/>
          <p:nvPr/>
        </p:nvSpPr>
        <p:spPr>
          <a:xfrm>
            <a:off x="8477138" y="2344856"/>
            <a:ext cx="9600672" cy="5539978"/>
          </a:xfrm>
          <a:prstGeom prst="rect">
            <a:avLst/>
          </a:prstGeom>
        </p:spPr>
        <p:txBody>
          <a:bodyPr wrap="square" lIns="0" tIns="0" rIns="0" bIns="0" rtlCol="0" anchor="t">
            <a:spAutoFit/>
          </a:bodyPr>
          <a:lstStyle/>
          <a:p>
            <a:pPr algn="r" rtl="1">
              <a:lnSpc>
                <a:spcPts val="5419"/>
              </a:lnSpc>
            </a:pPr>
            <a:r>
              <a:rPr lang="ar-EG" sz="4515" dirty="0">
                <a:solidFill>
                  <a:srgbClr val="FFFFFF"/>
                </a:solidFill>
                <a:latin typeface="Madani Arabic"/>
                <a:ea typeface="Madani Arabic"/>
                <a:cs typeface="Madani Arabic"/>
                <a:sym typeface="Madani Arabic"/>
                <a:rtl/>
              </a:rPr>
              <a:t>🧾 خاتمة </a:t>
            </a:r>
            <a:r>
              <a:rPr lang="ar-EG" sz="4515" dirty="0" err="1">
                <a:solidFill>
                  <a:srgbClr val="FFFFFF"/>
                </a:solidFill>
                <a:latin typeface="Madani Arabic"/>
                <a:ea typeface="Madani Arabic"/>
                <a:cs typeface="Madani Arabic"/>
                <a:sym typeface="Madani Arabic"/>
                <a:rtl/>
              </a:rPr>
              <a:t>البرزنتيشن</a:t>
            </a:r>
            <a:r>
              <a:rPr lang="ar-EG" sz="4515" dirty="0">
                <a:solidFill>
                  <a:srgbClr val="FFFFFF"/>
                </a:solidFill>
                <a:latin typeface="Madani Arabic"/>
                <a:ea typeface="Madani Arabic"/>
                <a:cs typeface="Madani Arabic"/>
                <a:sym typeface="Madani Arabic"/>
                <a:rtl/>
              </a:rPr>
              <a:t> :</a:t>
            </a:r>
          </a:p>
          <a:p>
            <a:pPr algn="r" rtl="1">
              <a:lnSpc>
                <a:spcPts val="5419"/>
              </a:lnSpc>
            </a:pPr>
            <a:r>
              <a:rPr lang="en-US" sz="4515" dirty="0" err="1">
                <a:solidFill>
                  <a:srgbClr val="FFFFFF"/>
                </a:solidFill>
                <a:latin typeface="Madani Arabic"/>
                <a:ea typeface="Madani Arabic"/>
                <a:cs typeface="Madani Arabic"/>
                <a:sym typeface="Madani Arabic"/>
              </a:rPr>
              <a:t>EduSwap</a:t>
            </a:r>
            <a:r>
              <a:rPr lang="ar-EG" sz="4515" dirty="0">
                <a:solidFill>
                  <a:srgbClr val="FFFFFF"/>
                </a:solidFill>
                <a:latin typeface="Madani Arabic"/>
                <a:ea typeface="Madani Arabic"/>
                <a:cs typeface="Madani Arabic"/>
                <a:sym typeface="Madani Arabic"/>
                <a:rtl/>
              </a:rPr>
              <a:t> بتقدم حل ذكي وفعّال لمشكلة كبيرة بيعاني منها كل الطلاب.</a:t>
            </a:r>
          </a:p>
          <a:p>
            <a:pPr algn="r" rtl="1">
              <a:lnSpc>
                <a:spcPts val="5419"/>
              </a:lnSpc>
            </a:pPr>
            <a:r>
              <a:rPr lang="ar-EG" sz="4515" dirty="0">
                <a:solidFill>
                  <a:srgbClr val="FFFFFF"/>
                </a:solidFill>
                <a:latin typeface="Madani Arabic"/>
                <a:ea typeface="Madani Arabic"/>
                <a:cs typeface="Madani Arabic"/>
                <a:sym typeface="Madani Arabic"/>
                <a:rtl/>
              </a:rPr>
              <a:t> المنصة بتوفر وقت – فلوس – مجهود وبتشجع على إعادة الاستخدام،</a:t>
            </a:r>
          </a:p>
          <a:p>
            <a:pPr algn="r" rtl="1">
              <a:lnSpc>
                <a:spcPts val="5419"/>
              </a:lnSpc>
            </a:pPr>
            <a:r>
              <a:rPr lang="ar-EG" sz="4515" dirty="0">
                <a:solidFill>
                  <a:srgbClr val="FFFFFF"/>
                </a:solidFill>
                <a:latin typeface="Madani Arabic"/>
                <a:ea typeface="Madani Arabic"/>
                <a:cs typeface="Madani Arabic"/>
                <a:sym typeface="Madani Arabic"/>
                <a:rtl/>
              </a:rPr>
              <a:t> وبتخلق مجتمع طلابي متعاون بدل ما كل واحد يشتري كل حاجة جديدة من الصفر.</a:t>
            </a:r>
          </a:p>
          <a:p>
            <a:pPr algn="r" rtl="1">
              <a:lnSpc>
                <a:spcPts val="5419"/>
              </a:lnSpc>
            </a:pPr>
            <a:r>
              <a:rPr lang="ar-EG" sz="4515" dirty="0">
                <a:solidFill>
                  <a:srgbClr val="FFFFFF"/>
                </a:solidFill>
                <a:latin typeface="Madani Arabic"/>
                <a:ea typeface="Madani Arabic"/>
                <a:cs typeface="Madani Arabic"/>
                <a:sym typeface="Madani Arabic"/>
                <a:rtl/>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407</Words>
  <Application>Microsoft Office PowerPoint</Application>
  <PresentationFormat>Custom</PresentationFormat>
  <Paragraphs>42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29LT Azer</vt:lpstr>
      <vt:lpstr>29LT Bukra Semi Wide Bold</vt:lpstr>
      <vt:lpstr>Arial</vt:lpstr>
      <vt:lpstr>Calibri</vt:lpstr>
      <vt:lpstr>Codec Pro</vt:lpstr>
      <vt:lpstr>Codec Pro Light</vt:lpstr>
      <vt:lpstr>Madani Arabic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تقرير ودراسة وضع الشركة</dc:title>
  <dc:creator>ALZEHIRI_10</dc:creator>
  <cp:lastModifiedBy>mahmoud alzahiry</cp:lastModifiedBy>
  <cp:revision>5</cp:revision>
  <dcterms:created xsi:type="dcterms:W3CDTF">2006-08-16T00:00:00Z</dcterms:created>
  <dcterms:modified xsi:type="dcterms:W3CDTF">2025-11-26T18:43:06Z</dcterms:modified>
  <dc:identifier>DAG3jYF9nqo</dc:identifier>
</cp:coreProperties>
</file>